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7" r:id="rId2"/>
    <p:sldId id="258" r:id="rId3"/>
    <p:sldId id="273" r:id="rId4"/>
    <p:sldId id="300" r:id="rId5"/>
    <p:sldId id="301" r:id="rId6"/>
    <p:sldId id="302" r:id="rId7"/>
    <p:sldId id="278" r:id="rId8"/>
    <p:sldId id="274" r:id="rId9"/>
    <p:sldId id="282" r:id="rId10"/>
    <p:sldId id="279" r:id="rId11"/>
    <p:sldId id="275" r:id="rId12"/>
    <p:sldId id="283" r:id="rId13"/>
    <p:sldId id="280" r:id="rId14"/>
    <p:sldId id="276" r:id="rId15"/>
    <p:sldId id="307" r:id="rId16"/>
    <p:sldId id="281" r:id="rId17"/>
    <p:sldId id="277" r:id="rId18"/>
    <p:sldId id="312" r:id="rId19"/>
    <p:sldId id="313" r:id="rId20"/>
    <p:sldId id="314" r:id="rId21"/>
    <p:sldId id="315" r:id="rId22"/>
    <p:sldId id="316" r:id="rId23"/>
    <p:sldId id="317" r:id="rId24"/>
    <p:sldId id="319" r:id="rId25"/>
    <p:sldId id="299" r:id="rId26"/>
    <p:sldId id="318" r:id="rId27"/>
    <p:sldId id="320" r:id="rId28"/>
    <p:sldId id="321" r:id="rId29"/>
    <p:sldId id="272" r:id="rId30"/>
    <p:sldId id="304" r:id="rId31"/>
    <p:sldId id="303" r:id="rId32"/>
    <p:sldId id="305" r:id="rId33"/>
    <p:sldId id="306" r:id="rId34"/>
    <p:sldId id="310" r:id="rId35"/>
    <p:sldId id="311"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SUS"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FF"/>
    <a:srgbClr val="0071C1"/>
    <a:srgbClr val="7ABF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89" autoAdjust="0"/>
    <p:restoredTop sz="94660"/>
  </p:normalViewPr>
  <p:slideViewPr>
    <p:cSldViewPr snapToGrid="0">
      <p:cViewPr>
        <p:scale>
          <a:sx n="70" d="100"/>
          <a:sy n="70" d="100"/>
        </p:scale>
        <p:origin x="-1229" y="-442"/>
      </p:cViewPr>
      <p:guideLst>
        <p:guide orient="horz" pos="2160"/>
        <p:guide pos="384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1BE7BF-EAEA-48D0-BBC1-C31F12CD5D34}" type="datetimeFigureOut">
              <a:rPr lang="zh-CN" altLang="en-US" smtClean="0"/>
              <a:t>2020/11/11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D9FE53-1D04-4708-8C7D-16F92EE0C3B1}" type="slidenum">
              <a:rPr lang="zh-CN" altLang="en-US" smtClean="0"/>
              <a:t>‹#›</a:t>
            </a:fld>
            <a:endParaRPr lang="zh-CN" altLang="en-US"/>
          </a:p>
        </p:txBody>
      </p:sp>
    </p:spTree>
    <p:extLst>
      <p:ext uri="{BB962C8B-B14F-4D97-AF65-F5344CB8AC3E}">
        <p14:creationId xmlns:p14="http://schemas.microsoft.com/office/powerpoint/2010/main" val="3099100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1673E603-3B05-4E37-BCD4-5A12DA440369}" type="datetimeFigureOut">
              <a:rPr lang="zh-CN" altLang="en-US" smtClean="0"/>
              <a:t>2020/11/11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1CB232-9FE1-4BA3-BC78-518E99D31B9E}" type="slidenum">
              <a:rPr lang="zh-CN" altLang="en-US" smtClean="0"/>
              <a:t>‹#›</a:t>
            </a:fld>
            <a:endParaRPr lang="zh-CN" altLang="en-US"/>
          </a:p>
        </p:txBody>
      </p:sp>
    </p:spTree>
    <p:extLst>
      <p:ext uri="{BB962C8B-B14F-4D97-AF65-F5344CB8AC3E}">
        <p14:creationId xmlns:p14="http://schemas.microsoft.com/office/powerpoint/2010/main" val="289939340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673E603-3B05-4E37-BCD4-5A12DA440369}" type="datetimeFigureOut">
              <a:rPr lang="zh-CN" altLang="en-US" smtClean="0"/>
              <a:t>2020/11/11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1CB232-9FE1-4BA3-BC78-518E99D31B9E}" type="slidenum">
              <a:rPr lang="zh-CN" altLang="en-US" smtClean="0"/>
              <a:t>‹#›</a:t>
            </a:fld>
            <a:endParaRPr lang="zh-CN" altLang="en-US"/>
          </a:p>
        </p:txBody>
      </p:sp>
    </p:spTree>
    <p:extLst>
      <p:ext uri="{BB962C8B-B14F-4D97-AF65-F5344CB8AC3E}">
        <p14:creationId xmlns:p14="http://schemas.microsoft.com/office/powerpoint/2010/main" val="324722861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673E603-3B05-4E37-BCD4-5A12DA440369}" type="datetimeFigureOut">
              <a:rPr lang="zh-CN" altLang="en-US" smtClean="0"/>
              <a:t>2020/11/11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1CB232-9FE1-4BA3-BC78-518E99D31B9E}" type="slidenum">
              <a:rPr lang="zh-CN" altLang="en-US" smtClean="0"/>
              <a:t>‹#›</a:t>
            </a:fld>
            <a:endParaRPr lang="zh-CN" altLang="en-US"/>
          </a:p>
        </p:txBody>
      </p:sp>
    </p:spTree>
    <p:extLst>
      <p:ext uri="{BB962C8B-B14F-4D97-AF65-F5344CB8AC3E}">
        <p14:creationId xmlns:p14="http://schemas.microsoft.com/office/powerpoint/2010/main" val="413299014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673E603-3B05-4E37-BCD4-5A12DA440369}" type="datetimeFigureOut">
              <a:rPr lang="zh-CN" altLang="en-US" smtClean="0"/>
              <a:t>2020/11/11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1CB232-9FE1-4BA3-BC78-518E99D31B9E}" type="slidenum">
              <a:rPr lang="zh-CN" altLang="en-US" smtClean="0"/>
              <a:t>‹#›</a:t>
            </a:fld>
            <a:endParaRPr lang="zh-CN" altLang="en-US"/>
          </a:p>
        </p:txBody>
      </p:sp>
    </p:spTree>
    <p:extLst>
      <p:ext uri="{BB962C8B-B14F-4D97-AF65-F5344CB8AC3E}">
        <p14:creationId xmlns:p14="http://schemas.microsoft.com/office/powerpoint/2010/main" val="108710370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1673E603-3B05-4E37-BCD4-5A12DA440369}" type="datetimeFigureOut">
              <a:rPr lang="zh-CN" altLang="en-US" smtClean="0"/>
              <a:t>2020/11/11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1CB232-9FE1-4BA3-BC78-518E99D31B9E}" type="slidenum">
              <a:rPr lang="zh-CN" altLang="en-US" smtClean="0"/>
              <a:t>‹#›</a:t>
            </a:fld>
            <a:endParaRPr lang="zh-CN" altLang="en-US"/>
          </a:p>
        </p:txBody>
      </p:sp>
    </p:spTree>
    <p:extLst>
      <p:ext uri="{BB962C8B-B14F-4D97-AF65-F5344CB8AC3E}">
        <p14:creationId xmlns:p14="http://schemas.microsoft.com/office/powerpoint/2010/main" val="309722397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673E603-3B05-4E37-BCD4-5A12DA440369}" type="datetimeFigureOut">
              <a:rPr lang="zh-CN" altLang="en-US" smtClean="0"/>
              <a:t>2020/11/11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1CB232-9FE1-4BA3-BC78-518E99D31B9E}" type="slidenum">
              <a:rPr lang="zh-CN" altLang="en-US" smtClean="0"/>
              <a:t>‹#›</a:t>
            </a:fld>
            <a:endParaRPr lang="zh-CN" altLang="en-US"/>
          </a:p>
        </p:txBody>
      </p:sp>
    </p:spTree>
    <p:extLst>
      <p:ext uri="{BB962C8B-B14F-4D97-AF65-F5344CB8AC3E}">
        <p14:creationId xmlns:p14="http://schemas.microsoft.com/office/powerpoint/2010/main" val="315943747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673E603-3B05-4E37-BCD4-5A12DA440369}" type="datetimeFigureOut">
              <a:rPr lang="zh-CN" altLang="en-US" smtClean="0"/>
              <a:t>2020/11/11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41CB232-9FE1-4BA3-BC78-518E99D31B9E}" type="slidenum">
              <a:rPr lang="zh-CN" altLang="en-US" smtClean="0"/>
              <a:t>‹#›</a:t>
            </a:fld>
            <a:endParaRPr lang="zh-CN" altLang="en-US"/>
          </a:p>
        </p:txBody>
      </p:sp>
    </p:spTree>
    <p:extLst>
      <p:ext uri="{BB962C8B-B14F-4D97-AF65-F5344CB8AC3E}">
        <p14:creationId xmlns:p14="http://schemas.microsoft.com/office/powerpoint/2010/main" val="265735016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673E603-3B05-4E37-BCD4-5A12DA440369}" type="datetimeFigureOut">
              <a:rPr lang="zh-CN" altLang="en-US" smtClean="0"/>
              <a:t>2020/11/11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41CB232-9FE1-4BA3-BC78-518E99D31B9E}" type="slidenum">
              <a:rPr lang="zh-CN" altLang="en-US" smtClean="0"/>
              <a:t>‹#›</a:t>
            </a:fld>
            <a:endParaRPr lang="zh-CN" altLang="en-US"/>
          </a:p>
        </p:txBody>
      </p:sp>
    </p:spTree>
    <p:extLst>
      <p:ext uri="{BB962C8B-B14F-4D97-AF65-F5344CB8AC3E}">
        <p14:creationId xmlns:p14="http://schemas.microsoft.com/office/powerpoint/2010/main" val="406611174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673E603-3B05-4E37-BCD4-5A12DA440369}" type="datetimeFigureOut">
              <a:rPr lang="zh-CN" altLang="en-US" smtClean="0"/>
              <a:t>2020/11/11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41CB232-9FE1-4BA3-BC78-518E99D31B9E}" type="slidenum">
              <a:rPr lang="zh-CN" altLang="en-US" smtClean="0"/>
              <a:t>‹#›</a:t>
            </a:fld>
            <a:endParaRPr lang="zh-CN" altLang="en-US"/>
          </a:p>
        </p:txBody>
      </p:sp>
    </p:spTree>
    <p:extLst>
      <p:ext uri="{BB962C8B-B14F-4D97-AF65-F5344CB8AC3E}">
        <p14:creationId xmlns:p14="http://schemas.microsoft.com/office/powerpoint/2010/main" val="327901429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1673E603-3B05-4E37-BCD4-5A12DA440369}" type="datetimeFigureOut">
              <a:rPr lang="zh-CN" altLang="en-US" smtClean="0"/>
              <a:t>2020/11/11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1CB232-9FE1-4BA3-BC78-518E99D31B9E}" type="slidenum">
              <a:rPr lang="zh-CN" altLang="en-US" smtClean="0"/>
              <a:t>‹#›</a:t>
            </a:fld>
            <a:endParaRPr lang="zh-CN" altLang="en-US"/>
          </a:p>
        </p:txBody>
      </p:sp>
    </p:spTree>
    <p:extLst>
      <p:ext uri="{BB962C8B-B14F-4D97-AF65-F5344CB8AC3E}">
        <p14:creationId xmlns:p14="http://schemas.microsoft.com/office/powerpoint/2010/main" val="342324861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1673E603-3B05-4E37-BCD4-5A12DA440369}" type="datetimeFigureOut">
              <a:rPr lang="zh-CN" altLang="en-US" smtClean="0"/>
              <a:t>2020/11/11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1CB232-9FE1-4BA3-BC78-518E99D31B9E}" type="slidenum">
              <a:rPr lang="zh-CN" altLang="en-US" smtClean="0"/>
              <a:t>‹#›</a:t>
            </a:fld>
            <a:endParaRPr lang="zh-CN" altLang="en-US"/>
          </a:p>
        </p:txBody>
      </p:sp>
    </p:spTree>
    <p:extLst>
      <p:ext uri="{BB962C8B-B14F-4D97-AF65-F5344CB8AC3E}">
        <p14:creationId xmlns:p14="http://schemas.microsoft.com/office/powerpoint/2010/main" val="153723760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73E603-3B05-4E37-BCD4-5A12DA440369}" type="datetimeFigureOut">
              <a:rPr lang="zh-CN" altLang="en-US" smtClean="0"/>
              <a:t>2020/11/11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1CB232-9FE1-4BA3-BC78-518E99D31B9E}" type="slidenum">
              <a:rPr lang="zh-CN" altLang="en-US" smtClean="0"/>
              <a:t>‹#›</a:t>
            </a:fld>
            <a:endParaRPr lang="zh-CN" altLang="en-US"/>
          </a:p>
        </p:txBody>
      </p:sp>
    </p:spTree>
    <p:extLst>
      <p:ext uri="{BB962C8B-B14F-4D97-AF65-F5344CB8AC3E}">
        <p14:creationId xmlns:p14="http://schemas.microsoft.com/office/powerpoint/2010/main" val="1276616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 Target="slide2.xml"/><Relationship Id="rId7" Type="http://schemas.openxmlformats.org/officeDocument/2006/relationships/slide" Target="slide16.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slide" Target="slide10.xml"/><Relationship Id="rId4" Type="http://schemas.openxmlformats.org/officeDocument/2006/relationships/slide" Target="slide7.xml"/><Relationship Id="rId9" Type="http://schemas.openxmlformats.org/officeDocument/2006/relationships/slide" Target="slide25.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slide" Target="slide30.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2.xml"/><Relationship Id="rId7" Type="http://schemas.openxmlformats.org/officeDocument/2006/relationships/slide" Target="slide16.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slide" Target="slide10.xml"/><Relationship Id="rId4" Type="http://schemas.openxmlformats.org/officeDocument/2006/relationships/slide" Target="slide7.xml"/><Relationship Id="rId9" Type="http://schemas.openxmlformats.org/officeDocument/2006/relationships/slide" Target="slide25.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cdn.jsdelivr.net/gh/huanghaozi/Storage4App@master/20201111/202011111116170ee3bd545a4dcb4eb712900d5c602911.pdf"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35.xml"/><Relationship Id="rId5" Type="http://schemas.openxmlformats.org/officeDocument/2006/relationships/hyperlink" Target="https://cdn.jsdelivr.net/gh/huanghaozi/Storage4App@master/20201111/20201111111803a30a8f2e2f4facac723c41d440bf4559.pdf" TargetMode="External"/><Relationship Id="rId4" Type="http://schemas.openxmlformats.org/officeDocument/2006/relationships/slide" Target="slide34.xml"/></Relationships>
</file>

<file path=ppt/slides/_rels/slide1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 Target="slide2.xml"/><Relationship Id="rId7" Type="http://schemas.openxmlformats.org/officeDocument/2006/relationships/slide" Target="slide16.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slide" Target="slide10.xml"/><Relationship Id="rId4" Type="http://schemas.openxmlformats.org/officeDocument/2006/relationships/slide" Target="slide7.xml"/><Relationship Id="rId9" Type="http://schemas.openxmlformats.org/officeDocument/2006/relationships/slide" Target="slide25.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 Target="slide2.xml"/><Relationship Id="rId7" Type="http://schemas.openxmlformats.org/officeDocument/2006/relationships/slide" Target="slide16.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slide" Target="slide10.xml"/><Relationship Id="rId4" Type="http://schemas.openxmlformats.org/officeDocument/2006/relationships/slide" Target="slide7.xml"/><Relationship Id="rId9" Type="http://schemas.openxmlformats.org/officeDocument/2006/relationships/slide" Target="slide25.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slide" Target="slide2.xml"/><Relationship Id="rId7" Type="http://schemas.openxmlformats.org/officeDocument/2006/relationships/slide" Target="slide16.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slide" Target="slide10.xml"/><Relationship Id="rId4" Type="http://schemas.openxmlformats.org/officeDocument/2006/relationships/slide" Target="slide7.xml"/></Relationships>
</file>

<file path=ppt/slides/_rels/slide26.xml.rels><?xml version="1.0" encoding="UTF-8" standalone="yes"?>
<Relationships xmlns="http://schemas.openxmlformats.org/package/2006/relationships"><Relationship Id="rId8" Type="http://schemas.openxmlformats.org/officeDocument/2006/relationships/hyperlink" Target="https://cdn.jsdelivr.net/gh/huanghaozi/Storage4App@master/20201111/20201111115332cae8c033c0c4752ff58059d4ca3ddf69.pdf" TargetMode="External"/><Relationship Id="rId3" Type="http://schemas.openxmlformats.org/officeDocument/2006/relationships/hyperlink" Target="https://cdn.jsdelivr.net/gh/huanghaozi/Storage4App@master/20201111/20201111113540424302493e369a10e634851f4b146c32.pdf" TargetMode="External"/><Relationship Id="rId7" Type="http://schemas.openxmlformats.org/officeDocument/2006/relationships/hyperlink" Target="https://cdn.jsdelivr.net/gh/huanghaozi/Storage4App@master/20201111/202011111148443bd9c61be1f9c5de188e41ab3fe0dd68.pdf"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cdn.jsdelivr.net/gh/huanghaozi/Storage4App@master/20201111/20201111114559862810dbb94ffc4c6156dc36f6b34f24.pdf" TargetMode="External"/><Relationship Id="rId5" Type="http://schemas.openxmlformats.org/officeDocument/2006/relationships/hyperlink" Target="https://cdn.jsdelivr.net/gh/huanghaozi/Storage4App@master/20201111/20201111114335779bd5cd6c97d0dd921f650b967574a9.pdf" TargetMode="External"/><Relationship Id="rId10" Type="http://schemas.openxmlformats.org/officeDocument/2006/relationships/hyperlink" Target="https://cdn.jsdelivr.net/gh/huanghaozi/Storage4App@master/20201111/20201111115932cd5fe74fdcc01288ca742ac866a9b6f6.pdf" TargetMode="External"/><Relationship Id="rId4" Type="http://schemas.openxmlformats.org/officeDocument/2006/relationships/hyperlink" Target="https://cdn.jsdelivr.net/gh/huanghaozi/Storage4App@master/20201111/2020111111403242c28f89e60d144f3dd1cc7f81025132.pdf" TargetMode="External"/><Relationship Id="rId9" Type="http://schemas.openxmlformats.org/officeDocument/2006/relationships/hyperlink" Target="https://cdn.jsdelivr.net/gh/huanghaozi/Storage4App@master/20201111/20201111115647d6961ad34f7901164eb9667365eedc98.pdf"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cdn.jsdelivr.net/gh/huanghaozi/Storage4App@master/20201112/202011121250343971e9dcaa054cf7e1c497386c44aca2.pdf" TargetMode="External"/><Relationship Id="rId3" Type="http://schemas.openxmlformats.org/officeDocument/2006/relationships/hyperlink" Target="https://cdn.jsdelivr.net/gh/huanghaozi/Storage4App@master/20201112/2020111212080814d45c3896a5b8be8a583a7d9f2f7818.pdf" TargetMode="External"/><Relationship Id="rId7" Type="http://schemas.openxmlformats.org/officeDocument/2006/relationships/hyperlink" Target="https://cdn.jsdelivr.net/gh/huanghaozi/Storage4App@master/20201112/202011121224288ffd8c18594940a8faa475a657dc0bfd.pdf"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cdn.jsdelivr.net/gh/huanghaozi/Storage4App@master/20201112/20201112122058dd29f48b0057b2889cb5125e9d945acb.pdf" TargetMode="External"/><Relationship Id="rId5" Type="http://schemas.openxmlformats.org/officeDocument/2006/relationships/hyperlink" Target="https://cdn.jsdelivr.net/gh/huanghaozi/Storage4App@master/20201112/2020111212184803dd30a1578d3abbf54784f31f561d4b.pdf" TargetMode="External"/><Relationship Id="rId4" Type="http://schemas.openxmlformats.org/officeDocument/2006/relationships/hyperlink" Target="https://cdn.jsdelivr.net/gh/huanghaozi/Storage4App@master/20201112/20201112121411f739a9470cb70375ea51753e8d26d090.pdf"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cdn.jsdelivr.net/gh/huanghaozi/Storage4App@master/20201112/2020111212344538dd3f1739a9764ef59e9ec20d7aeafb.pdf"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cdn.jsdelivr.net/gh/huanghaozi/Storage4App@master/20201112/202011121240325d7a5cfc7e64804152635a7b963d0ac0.pdf" TargetMode="External"/><Relationship Id="rId4" Type="http://schemas.openxmlformats.org/officeDocument/2006/relationships/hyperlink" Target="https://cdn.jsdelivr.net/gh/huanghaozi/Storage4App@master/20201112/2020111212370831a3c1f642d6e6ccdc97ea54cf58736c.pdf"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s://cdn.jsdelivr.net/gh/huanghaozi/Storage4App@master/20201111/202011111116170ee3bd545a4dcb4eb712900d5c602911.pdf" TargetMode="External"/></Relationships>
</file>

<file path=ppt/slides/_rels/slide31.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 Target="slide2.xml"/><Relationship Id="rId7" Type="http://schemas.openxmlformats.org/officeDocument/2006/relationships/slide" Target="slide16.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slide" Target="slide10.xml"/><Relationship Id="rId4" Type="http://schemas.openxmlformats.org/officeDocument/2006/relationships/slide" Target="slide7.xml"/><Relationship Id="rId9" Type="http://schemas.openxmlformats.org/officeDocument/2006/relationships/slide" Target="slide25.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0476" cy="6858858"/>
          </a:xfrm>
          <a:prstGeom prst="rect">
            <a:avLst/>
          </a:prstGeom>
        </p:spPr>
      </p:pic>
      <p:sp>
        <p:nvSpPr>
          <p:cNvPr id="35" name="文本框 34"/>
          <p:cNvSpPr txBox="1"/>
          <p:nvPr/>
        </p:nvSpPr>
        <p:spPr>
          <a:xfrm>
            <a:off x="3917891" y="1974194"/>
            <a:ext cx="8105399" cy="1107996"/>
          </a:xfrm>
          <a:prstGeom prst="rect">
            <a:avLst/>
          </a:prstGeom>
          <a:noFill/>
        </p:spPr>
        <p:txBody>
          <a:bodyPr wrap="square" rtlCol="0">
            <a:spAutoFit/>
          </a:bodyPr>
          <a:lstStyle/>
          <a:p>
            <a:r>
              <a:rPr lang="zh-CN" altLang="en-US" sz="6600" b="1" dirty="0" smtClean="0">
                <a:solidFill>
                  <a:srgbClr val="0070C0"/>
                </a:solidFill>
                <a:latin typeface="微软雅黑" pitchFamily="34" charset="-122"/>
                <a:ea typeface="微软雅黑" pitchFamily="34" charset="-122"/>
              </a:rPr>
              <a:t>帕金森患者的康复</a:t>
            </a:r>
            <a:endParaRPr lang="zh-CN" altLang="en-US" sz="6600" b="1" dirty="0">
              <a:solidFill>
                <a:srgbClr val="0070C0"/>
              </a:solidFill>
              <a:latin typeface="微软雅黑" pitchFamily="34" charset="-122"/>
              <a:ea typeface="微软雅黑" pitchFamily="34" charset="-122"/>
            </a:endParaRPr>
          </a:p>
        </p:txBody>
      </p:sp>
      <p:sp>
        <p:nvSpPr>
          <p:cNvPr id="37" name="文本框 36"/>
          <p:cNvSpPr txBox="1"/>
          <p:nvPr/>
        </p:nvSpPr>
        <p:spPr>
          <a:xfrm>
            <a:off x="3917891" y="3912817"/>
            <a:ext cx="5753710" cy="400111"/>
          </a:xfrm>
          <a:prstGeom prst="rect">
            <a:avLst/>
          </a:prstGeom>
          <a:noFill/>
        </p:spPr>
        <p:txBody>
          <a:bodyPr wrap="square" rtlCol="0">
            <a:sp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46" name="图片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19419" y="2425617"/>
            <a:ext cx="2054453" cy="1887311"/>
          </a:xfrm>
          <a:prstGeom prst="rect">
            <a:avLst/>
          </a:prstGeom>
        </p:spPr>
      </p:pic>
      <p:sp>
        <p:nvSpPr>
          <p:cNvPr id="6" name="矩形 5"/>
          <p:cNvSpPr/>
          <p:nvPr/>
        </p:nvSpPr>
        <p:spPr>
          <a:xfrm>
            <a:off x="4948989" y="4706012"/>
            <a:ext cx="6096000" cy="369332"/>
          </a:xfrm>
          <a:prstGeom prst="rect">
            <a:avLst/>
          </a:prstGeom>
        </p:spPr>
        <p:txBody>
          <a:bodyPr>
            <a:spAutoFit/>
          </a:bodyPr>
          <a:lstStyle/>
          <a:p>
            <a:pPr algn="ctr"/>
            <a:endParaRPr lang="zh-CN" altLang="en-US" dirty="0"/>
          </a:p>
        </p:txBody>
      </p:sp>
      <p:sp>
        <p:nvSpPr>
          <p:cNvPr id="7" name="矩形 6"/>
          <p:cNvSpPr/>
          <p:nvPr/>
        </p:nvSpPr>
        <p:spPr>
          <a:xfrm>
            <a:off x="3944289" y="3720730"/>
            <a:ext cx="8247711" cy="584775"/>
          </a:xfrm>
          <a:prstGeom prst="rect">
            <a:avLst/>
          </a:prstGeom>
          <a:solidFill>
            <a:srgbClr val="0070C0"/>
          </a:solidFill>
        </p:spPr>
        <p:txBody>
          <a:bodyPr wrap="square">
            <a:spAutoFit/>
          </a:bodyPr>
          <a:lstStyle/>
          <a:p>
            <a:r>
              <a:rPr lang="en-US" altLang="zh-CN" sz="3200" b="1" dirty="0">
                <a:solidFill>
                  <a:schemeClr val="bg1"/>
                </a:solidFill>
              </a:rPr>
              <a:t>Rehabilitation of Parkinson's patients</a:t>
            </a:r>
            <a:endParaRPr lang="zh-CN" altLang="en-US" sz="3200" b="1" dirty="0">
              <a:solidFill>
                <a:schemeClr val="bg1"/>
              </a:solidFill>
            </a:endParaRPr>
          </a:p>
        </p:txBody>
      </p:sp>
      <p:sp>
        <p:nvSpPr>
          <p:cNvPr id="9" name="燕尾形 8"/>
          <p:cNvSpPr/>
          <p:nvPr/>
        </p:nvSpPr>
        <p:spPr>
          <a:xfrm>
            <a:off x="554049" y="387260"/>
            <a:ext cx="660400" cy="810177"/>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燕尾形 20"/>
          <p:cNvSpPr/>
          <p:nvPr/>
        </p:nvSpPr>
        <p:spPr>
          <a:xfrm>
            <a:off x="1190964" y="387262"/>
            <a:ext cx="660400" cy="810176"/>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五边形 9"/>
          <p:cNvSpPr/>
          <p:nvPr/>
        </p:nvSpPr>
        <p:spPr>
          <a:xfrm rot="10800000">
            <a:off x="10485624" y="6106564"/>
            <a:ext cx="1743312" cy="307777"/>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10637488" y="6108054"/>
            <a:ext cx="1557995" cy="307777"/>
          </a:xfrm>
          <a:prstGeom prst="rect">
            <a:avLst/>
          </a:prstGeom>
          <a:solidFill>
            <a:srgbClr val="0070C0"/>
          </a:solidFill>
        </p:spPr>
        <p:txBody>
          <a:bodyPr wrap="square" rtlCol="0">
            <a:spAutoFit/>
          </a:bodyPr>
          <a:lstStyle/>
          <a:p>
            <a:r>
              <a:rPr lang="zh-CN" altLang="en-US" sz="1400" b="1" dirty="0" smtClean="0">
                <a:solidFill>
                  <a:schemeClr val="bg1"/>
                </a:solidFill>
                <a:latin typeface="微软雅黑" panose="020B0503020204020204" pitchFamily="34" charset="-122"/>
                <a:ea typeface="微软雅黑" panose="020B0503020204020204" pitchFamily="34" charset="-122"/>
              </a:rPr>
              <a:t>汇报人：刘晓钦</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11" name="燕尾形 10"/>
          <p:cNvSpPr/>
          <p:nvPr/>
        </p:nvSpPr>
        <p:spPr>
          <a:xfrm rot="10800000">
            <a:off x="10248969" y="6109540"/>
            <a:ext cx="275039" cy="306289"/>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TextBox 1"/>
          <p:cNvSpPr txBox="1"/>
          <p:nvPr/>
        </p:nvSpPr>
        <p:spPr>
          <a:xfrm>
            <a:off x="10388196" y="243889"/>
            <a:ext cx="1287532" cy="1107996"/>
          </a:xfrm>
          <a:prstGeom prst="rect">
            <a:avLst/>
          </a:prstGeom>
          <a:noFill/>
        </p:spPr>
        <p:txBody>
          <a:bodyPr wrap="none" rtlCol="0">
            <a:spAutoFit/>
          </a:bodyPr>
          <a:lstStyle/>
          <a:p>
            <a:r>
              <a:rPr lang="en-US" altLang="zh-CN" sz="6600" b="1" dirty="0" smtClean="0">
                <a:solidFill>
                  <a:srgbClr val="0070C0">
                    <a:alpha val="11000"/>
                  </a:srgbClr>
                </a:solidFill>
              </a:rPr>
              <a:t>PD</a:t>
            </a:r>
            <a:endParaRPr lang="zh-CN" altLang="en-US" sz="6600" b="1" dirty="0">
              <a:solidFill>
                <a:srgbClr val="0070C0">
                  <a:alpha val="11000"/>
                </a:srgbClr>
              </a:solidFill>
            </a:endParaRPr>
          </a:p>
        </p:txBody>
      </p:sp>
      <p:sp>
        <p:nvSpPr>
          <p:cNvPr id="3" name="矩形 2"/>
          <p:cNvSpPr/>
          <p:nvPr/>
        </p:nvSpPr>
        <p:spPr>
          <a:xfrm>
            <a:off x="315807" y="5552566"/>
            <a:ext cx="1797287" cy="1107996"/>
          </a:xfrm>
          <a:prstGeom prst="rect">
            <a:avLst/>
          </a:prstGeom>
          <a:noFill/>
          <a:ln>
            <a:noFill/>
          </a:ln>
        </p:spPr>
        <p:txBody>
          <a:bodyPr wrap="none" lIns="91440" tIns="45720" rIns="91440" bIns="45720">
            <a:spAutoFit/>
            <a:scene3d>
              <a:camera prst="orthographicFront">
                <a:rot lat="0" lon="0" rev="0"/>
              </a:camera>
              <a:lightRig rig="contrasting" dir="t">
                <a:rot lat="0" lon="0" rev="4500000"/>
              </a:lightRig>
            </a:scene3d>
            <a:sp3d contourW="6350" prstMaterial="metal">
              <a:contourClr>
                <a:schemeClr val="accent1">
                  <a:shade val="75000"/>
                </a:schemeClr>
              </a:contourClr>
            </a:sp3d>
          </a:bodyPr>
          <a:lstStyle/>
          <a:p>
            <a:pPr algn="ctr"/>
            <a:r>
              <a:rPr lang="en-US" altLang="zh-CN" sz="6600" b="1" cap="all" dirty="0" smtClean="0">
                <a:ln w="0">
                  <a:noFill/>
                </a:ln>
                <a:solidFill>
                  <a:srgbClr val="0070C0">
                    <a:alpha val="17000"/>
                  </a:srgbClr>
                </a:solidFill>
                <a:effectLst/>
              </a:rPr>
              <a:t>4.11</a:t>
            </a:r>
            <a:endParaRPr lang="zh-CN" altLang="en-US" sz="6600" b="1" cap="all" dirty="0">
              <a:ln w="0">
                <a:noFill/>
              </a:ln>
              <a:solidFill>
                <a:srgbClr val="0070C0">
                  <a:alpha val="17000"/>
                </a:srgbClr>
              </a:solidFill>
              <a:effectLst/>
            </a:endParaRPr>
          </a:p>
        </p:txBody>
      </p:sp>
    </p:spTree>
    <p:extLst>
      <p:ext uri="{BB962C8B-B14F-4D97-AF65-F5344CB8AC3E}">
        <p14:creationId xmlns:p14="http://schemas.microsoft.com/office/powerpoint/2010/main" val="370625215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 y="0"/>
            <a:ext cx="12190476" cy="6858858"/>
          </a:xfrm>
          <a:prstGeom prst="rect">
            <a:avLst/>
          </a:prstGeom>
        </p:spPr>
      </p:pic>
      <p:sp>
        <p:nvSpPr>
          <p:cNvPr id="5" name="矩形 4"/>
          <p:cNvSpPr/>
          <p:nvPr/>
        </p:nvSpPr>
        <p:spPr>
          <a:xfrm>
            <a:off x="0" y="0"/>
            <a:ext cx="2953779" cy="6858858"/>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442560" y="278293"/>
            <a:ext cx="2511219" cy="1258018"/>
            <a:chOff x="0" y="112403"/>
            <a:chExt cx="2511219" cy="1258018"/>
          </a:xfrm>
        </p:grpSpPr>
        <p:sp>
          <p:nvSpPr>
            <p:cNvPr id="7" name="文本框 6"/>
            <p:cNvSpPr txBox="1"/>
            <p:nvPr/>
          </p:nvSpPr>
          <p:spPr>
            <a:xfrm>
              <a:off x="0" y="112403"/>
              <a:ext cx="1857828" cy="830997"/>
            </a:xfrm>
            <a:prstGeom prst="rect">
              <a:avLst/>
            </a:prstGeom>
            <a:noFill/>
          </p:spPr>
          <p:txBody>
            <a:bodyPr wrap="square" rtlCol="0">
              <a:spAutoFit/>
            </a:bodyPr>
            <a:lstStyle/>
            <a:p>
              <a:pPr algn="ctr"/>
              <a:r>
                <a:rPr lang="zh-CN" altLang="en-US" sz="4800" b="1" dirty="0">
                  <a:solidFill>
                    <a:schemeClr val="bg1"/>
                  </a:solidFill>
                  <a:latin typeface="微软雅黑" panose="020B0503020204020204" pitchFamily="34" charset="-122"/>
                  <a:ea typeface="微软雅黑" panose="020B0503020204020204" pitchFamily="34" charset="-122"/>
                </a:rPr>
                <a:t>目录</a:t>
              </a:r>
            </a:p>
          </p:txBody>
        </p:sp>
        <p:sp>
          <p:nvSpPr>
            <p:cNvPr id="8" name="文本框 7"/>
            <p:cNvSpPr txBox="1"/>
            <p:nvPr/>
          </p:nvSpPr>
          <p:spPr>
            <a:xfrm>
              <a:off x="188686" y="847201"/>
              <a:ext cx="2322533"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CONTENTS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631246" y="2008858"/>
            <a:ext cx="2067146" cy="523220"/>
            <a:chOff x="631246" y="2008858"/>
            <a:chExt cx="2067146" cy="523220"/>
          </a:xfrm>
        </p:grpSpPr>
        <p:sp>
          <p:nvSpPr>
            <p:cNvPr id="9" name="文本框 8"/>
            <p:cNvSpPr txBox="1"/>
            <p:nvPr/>
          </p:nvSpPr>
          <p:spPr>
            <a:xfrm>
              <a:off x="886631" y="2008858"/>
              <a:ext cx="1811761" cy="523220"/>
            </a:xfrm>
            <a:prstGeom prst="rect">
              <a:avLst/>
            </a:prstGeom>
            <a:noFill/>
          </p:spPr>
          <p:txBody>
            <a:bodyPr wrap="square" rtlCol="0">
              <a:spAutoFit/>
            </a:bodyPr>
            <a:lstStyle/>
            <a:p>
              <a:pPr algn="ctr"/>
              <a:r>
                <a:rPr lang="zh-CN" altLang="en-US" sz="2800" b="1" spc="300" dirty="0" smtClean="0">
                  <a:solidFill>
                    <a:schemeClr val="bg1"/>
                  </a:solidFill>
                  <a:latin typeface="微软雅黑" panose="020B0503020204020204" pitchFamily="34" charset="-122"/>
                  <a:ea typeface="微软雅黑" panose="020B0503020204020204" pitchFamily="34" charset="-122"/>
                  <a:hlinkClick r:id="rId3" action="ppaction://hlinksldjump"/>
                </a:rPr>
                <a:t>流行病学</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631246" y="2702877"/>
            <a:ext cx="2067145" cy="523220"/>
            <a:chOff x="631246" y="2702877"/>
            <a:chExt cx="2067145" cy="523220"/>
          </a:xfrm>
        </p:grpSpPr>
        <p:sp>
          <p:nvSpPr>
            <p:cNvPr id="11" name="文本框 10"/>
            <p:cNvSpPr txBox="1"/>
            <p:nvPr/>
          </p:nvSpPr>
          <p:spPr>
            <a:xfrm>
              <a:off x="886630" y="2702877"/>
              <a:ext cx="1811761" cy="523220"/>
            </a:xfrm>
            <a:prstGeom prst="rect">
              <a:avLst/>
            </a:prstGeom>
            <a:noFill/>
          </p:spPr>
          <p:txBody>
            <a:bodyPr wrap="square" rtlCol="0">
              <a:spAutoFit/>
            </a:bodyPr>
            <a:lstStyle/>
            <a:p>
              <a:pPr algn="ctr"/>
              <a:r>
                <a:rPr lang="zh-CN" altLang="en-US" sz="2800" b="1" spc="300" dirty="0" smtClean="0">
                  <a:solidFill>
                    <a:schemeClr val="bg1"/>
                  </a:solidFill>
                  <a:latin typeface="微软雅黑" panose="020B0503020204020204" pitchFamily="34" charset="-122"/>
                  <a:ea typeface="微软雅黑" panose="020B0503020204020204" pitchFamily="34" charset="-122"/>
                  <a:hlinkClick r:id="rId4" action="ppaction://hlinksldjump"/>
                </a:rPr>
                <a:t>临床特点</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631246" y="3412938"/>
            <a:ext cx="2067145" cy="523220"/>
            <a:chOff x="631246" y="3412938"/>
            <a:chExt cx="2067145" cy="523220"/>
          </a:xfrm>
        </p:grpSpPr>
        <p:sp>
          <p:nvSpPr>
            <p:cNvPr id="12" name="文本框 11"/>
            <p:cNvSpPr txBox="1"/>
            <p:nvPr/>
          </p:nvSpPr>
          <p:spPr>
            <a:xfrm>
              <a:off x="886630" y="3412938"/>
              <a:ext cx="1811761" cy="523220"/>
            </a:xfrm>
            <a:prstGeom prst="rect">
              <a:avLst/>
            </a:prstGeom>
            <a:solidFill>
              <a:srgbClr val="0070C0"/>
            </a:solidFill>
          </p:spPr>
          <p:txBody>
            <a:bodyPr wrap="square" rtlCol="0">
              <a:spAutoFit/>
            </a:bodyPr>
            <a:lstStyle/>
            <a:p>
              <a:pPr algn="ctr"/>
              <a:r>
                <a:rPr lang="zh-CN" altLang="en-US" sz="2800" b="1" spc="300" dirty="0" smtClean="0">
                  <a:solidFill>
                    <a:schemeClr val="bg1"/>
                  </a:solidFill>
                  <a:latin typeface="微软雅黑" panose="020B0503020204020204" pitchFamily="34" charset="-122"/>
                  <a:ea typeface="微软雅黑" panose="020B0503020204020204" pitchFamily="34" charset="-122"/>
                  <a:hlinkClick r:id="rId5" action="ppaction://hlinksldjump"/>
                </a:rPr>
                <a:t>鉴别诊断</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631246" y="3566340"/>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631246" y="4122999"/>
            <a:ext cx="2067145" cy="523220"/>
            <a:chOff x="631246" y="4122999"/>
            <a:chExt cx="2067145" cy="523220"/>
          </a:xfrm>
        </p:grpSpPr>
        <p:sp>
          <p:nvSpPr>
            <p:cNvPr id="13" name="文本框 12"/>
            <p:cNvSpPr txBox="1"/>
            <p:nvPr/>
          </p:nvSpPr>
          <p:spPr>
            <a:xfrm>
              <a:off x="886630" y="4122999"/>
              <a:ext cx="1811761" cy="523220"/>
            </a:xfrm>
            <a:prstGeom prst="rect">
              <a:avLst/>
            </a:prstGeom>
            <a:noFill/>
          </p:spPr>
          <p:txBody>
            <a:bodyPr wrap="square" rtlCol="0">
              <a:spAutoFit/>
            </a:bodyPr>
            <a:lstStyle/>
            <a:p>
              <a:pPr algn="ctr"/>
              <a:r>
                <a:rPr lang="zh-CN" altLang="en-US" sz="2800" b="1" spc="300" dirty="0" smtClean="0">
                  <a:solidFill>
                    <a:schemeClr val="bg1"/>
                  </a:solidFill>
                  <a:latin typeface="微软雅黑" panose="020B0503020204020204" pitchFamily="34" charset="-122"/>
                  <a:ea typeface="微软雅黑" panose="020B0503020204020204" pitchFamily="34" charset="-122"/>
                  <a:hlinkClick r:id="rId6" action="ppaction://hlinksldjump"/>
                </a:rPr>
                <a:t>康复评定</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631246" y="4833059"/>
            <a:ext cx="2067145" cy="523220"/>
            <a:chOff x="631246" y="4833059"/>
            <a:chExt cx="2067145" cy="523220"/>
          </a:xfrm>
        </p:grpSpPr>
        <p:sp>
          <p:nvSpPr>
            <p:cNvPr id="14" name="文本框 13"/>
            <p:cNvSpPr txBox="1"/>
            <p:nvPr/>
          </p:nvSpPr>
          <p:spPr>
            <a:xfrm>
              <a:off x="886630" y="4833059"/>
              <a:ext cx="1811761" cy="523220"/>
            </a:xfrm>
            <a:prstGeom prst="rect">
              <a:avLst/>
            </a:prstGeom>
            <a:noFill/>
          </p:spPr>
          <p:txBody>
            <a:bodyPr wrap="square" rtlCol="0">
              <a:spAutoFit/>
            </a:bodyPr>
            <a:lstStyle/>
            <a:p>
              <a:pPr algn="ctr"/>
              <a:r>
                <a:rPr lang="zh-CN" altLang="en-US" sz="2800" b="1" spc="300" dirty="0" smtClean="0">
                  <a:solidFill>
                    <a:schemeClr val="bg1"/>
                  </a:solidFill>
                  <a:latin typeface="微软雅黑" panose="020B0503020204020204" pitchFamily="34" charset="-122"/>
                  <a:ea typeface="微软雅黑" panose="020B0503020204020204" pitchFamily="34" charset="-122"/>
                  <a:hlinkClick r:id="rId7" action="ppaction://hlinksldjump"/>
                </a:rPr>
                <a:t>康复治疗</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6035979" y="2967764"/>
            <a:ext cx="3759297" cy="923330"/>
            <a:chOff x="6035979" y="2967764"/>
            <a:chExt cx="3759297" cy="923330"/>
          </a:xfrm>
        </p:grpSpPr>
        <p:sp>
          <p:nvSpPr>
            <p:cNvPr id="27" name="文本框 24"/>
            <p:cNvSpPr txBox="1"/>
            <p:nvPr/>
          </p:nvSpPr>
          <p:spPr>
            <a:xfrm>
              <a:off x="6834320" y="2967764"/>
              <a:ext cx="2960956" cy="923330"/>
            </a:xfrm>
            <a:prstGeom prst="rect">
              <a:avLst/>
            </a:prstGeom>
            <a:noFill/>
          </p:spPr>
          <p:txBody>
            <a:bodyPr wrap="square" rtlCol="0">
              <a:spAutoFit/>
            </a:bodyPr>
            <a:lstStyle/>
            <a:p>
              <a:r>
                <a:rPr lang="zh-CN" altLang="en-US" sz="5400" b="1" dirty="0" smtClean="0">
                  <a:solidFill>
                    <a:srgbClr val="0071C1"/>
                  </a:solidFill>
                  <a:latin typeface="微软雅黑" panose="020B0503020204020204" pitchFamily="34" charset="-122"/>
                  <a:ea typeface="微软雅黑" panose="020B0503020204020204" pitchFamily="34" charset="-122"/>
                </a:rPr>
                <a:t>鉴别诊断</a:t>
              </a:r>
              <a:endParaRPr lang="zh-CN" altLang="en-US" sz="5400" b="1" dirty="0">
                <a:solidFill>
                  <a:srgbClr val="0071C1"/>
                </a:solidFill>
                <a:latin typeface="微软雅黑" panose="020B0503020204020204" pitchFamily="34" charset="-122"/>
                <a:ea typeface="微软雅黑" panose="020B0503020204020204" pitchFamily="34" charset="-122"/>
              </a:endParaRPr>
            </a:p>
          </p:txBody>
        </p:sp>
        <p:pic>
          <p:nvPicPr>
            <p:cNvPr id="28" name="图片 2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035979" y="3049973"/>
              <a:ext cx="771075" cy="771075"/>
            </a:xfrm>
            <a:prstGeom prst="rect">
              <a:avLst/>
            </a:prstGeom>
          </p:spPr>
        </p:pic>
      </p:grpSp>
      <p:grpSp>
        <p:nvGrpSpPr>
          <p:cNvPr id="29" name="组合 28"/>
          <p:cNvGrpSpPr/>
          <p:nvPr/>
        </p:nvGrpSpPr>
        <p:grpSpPr>
          <a:xfrm>
            <a:off x="631246" y="5574309"/>
            <a:ext cx="2067146" cy="523220"/>
            <a:chOff x="631246" y="2008858"/>
            <a:chExt cx="2067146" cy="523220"/>
          </a:xfrm>
        </p:grpSpPr>
        <p:sp>
          <p:nvSpPr>
            <p:cNvPr id="30" name="文本框 8"/>
            <p:cNvSpPr txBox="1"/>
            <p:nvPr/>
          </p:nvSpPr>
          <p:spPr>
            <a:xfrm>
              <a:off x="886631" y="2008858"/>
              <a:ext cx="1811761" cy="523220"/>
            </a:xfrm>
            <a:prstGeom prst="rect">
              <a:avLst/>
            </a:prstGeom>
            <a:solidFill>
              <a:srgbClr val="0070C0"/>
            </a:solidFill>
          </p:spPr>
          <p:txBody>
            <a:bodyPr wrap="square" rtlCol="0">
              <a:spAutoFit/>
            </a:bodyPr>
            <a:lstStyle/>
            <a:p>
              <a:pPr algn="ctr"/>
              <a:r>
                <a:rPr lang="zh-CN" altLang="en-US" sz="2800" b="1" spc="300" dirty="0" smtClean="0">
                  <a:solidFill>
                    <a:schemeClr val="bg1"/>
                  </a:solidFill>
                  <a:latin typeface="微软雅黑" panose="020B0503020204020204" pitchFamily="34" charset="-122"/>
                  <a:ea typeface="微软雅黑" panose="020B0503020204020204" pitchFamily="34" charset="-122"/>
                  <a:hlinkClick r:id="rId9" action="ppaction://hlinksldjump"/>
                </a:rPr>
                <a:t>参考文献</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31" name="矩形 30"/>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87700503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45833E-6 1.85185E-6 L 0.04206 0.00208 " pathEditMode="relative" rAng="0" ptsTypes="AA">
                                      <p:cBhvr>
                                        <p:cTn id="6" dur="750" fill="hold"/>
                                        <p:tgtEl>
                                          <p:spTgt spid="22"/>
                                        </p:tgtEl>
                                        <p:attrNameLst>
                                          <p:attrName>ppt_x</p:attrName>
                                          <p:attrName>ppt_y</p:attrName>
                                        </p:attrNameLst>
                                      </p:cBhvr>
                                      <p:rCtr x="2096" y="93"/>
                                    </p:animMotion>
                                  </p:childTnLst>
                                </p:cTn>
                              </p:par>
                            </p:childTnLst>
                          </p:cTn>
                        </p:par>
                        <p:par>
                          <p:cTn id="7" fill="hold">
                            <p:stCondLst>
                              <p:cond delay="750"/>
                            </p:stCondLst>
                            <p:childTnLst>
                              <p:par>
                                <p:cTn id="8" presetID="10" presetClass="entr" presetSubtype="0" fill="hold" nodeType="afterEffect">
                                  <p:stCondLst>
                                    <p:cond delay="5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 y="7164"/>
            <a:ext cx="12190476" cy="6858858"/>
          </a:xfrm>
          <a:prstGeom prst="rect">
            <a:avLst/>
          </a:prstGeom>
        </p:spPr>
      </p:pic>
      <p:grpSp>
        <p:nvGrpSpPr>
          <p:cNvPr id="26" name="组合 25"/>
          <p:cNvGrpSpPr/>
          <p:nvPr/>
        </p:nvGrpSpPr>
        <p:grpSpPr>
          <a:xfrm>
            <a:off x="631246" y="4833059"/>
            <a:ext cx="2067145" cy="523220"/>
            <a:chOff x="631246" y="4833059"/>
            <a:chExt cx="2067145" cy="523220"/>
          </a:xfrm>
        </p:grpSpPr>
        <p:sp>
          <p:nvSpPr>
            <p:cNvPr id="14" name="文本框 13"/>
            <p:cNvSpPr txBox="1"/>
            <p:nvPr/>
          </p:nvSpPr>
          <p:spPr>
            <a:xfrm>
              <a:off x="886630" y="4833059"/>
              <a:ext cx="1811761" cy="523220"/>
            </a:xfrm>
            <a:prstGeom prst="rect">
              <a:avLst/>
            </a:prstGeom>
            <a:noFill/>
          </p:spPr>
          <p:txBody>
            <a:bodyPr wrap="square" rtlCol="0">
              <a:spAutoFit/>
            </a:bodyPr>
            <a:lstStyle/>
            <a:p>
              <a:pPr algn="ctr"/>
              <a:r>
                <a:rPr lang="zh-CN" altLang="en-US" sz="2800" b="1" spc="300" dirty="0" smtClean="0">
                  <a:solidFill>
                    <a:schemeClr val="bg1"/>
                  </a:solidFill>
                  <a:latin typeface="微软雅黑" panose="020B0503020204020204" pitchFamily="34" charset="-122"/>
                  <a:ea typeface="微软雅黑" panose="020B0503020204020204" pitchFamily="34" charset="-122"/>
                </a:rPr>
                <a:t>分析讨论</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燕尾形 26"/>
          <p:cNvSpPr/>
          <p:nvPr/>
        </p:nvSpPr>
        <p:spPr>
          <a:xfrm>
            <a:off x="1511773" y="90355"/>
            <a:ext cx="280737" cy="344906"/>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TextBox 27"/>
          <p:cNvSpPr txBox="1"/>
          <p:nvPr/>
        </p:nvSpPr>
        <p:spPr>
          <a:xfrm>
            <a:off x="281336" y="64168"/>
            <a:ext cx="1210588" cy="400110"/>
          </a:xfrm>
          <a:prstGeom prst="rect">
            <a:avLst/>
          </a:prstGeom>
          <a:noFill/>
        </p:spPr>
        <p:txBody>
          <a:bodyPr wrap="none" rtlCol="0">
            <a:spAutoFit/>
          </a:bodyPr>
          <a:lstStyle/>
          <a:p>
            <a:r>
              <a:rPr lang="zh-CN" altLang="en-US" sz="2000" b="1" dirty="0">
                <a:latin typeface="微软雅黑" pitchFamily="34" charset="-122"/>
                <a:ea typeface="微软雅黑" pitchFamily="34" charset="-122"/>
              </a:rPr>
              <a:t>鉴别诊断</a:t>
            </a:r>
          </a:p>
        </p:txBody>
      </p:sp>
      <p:cxnSp>
        <p:nvCxnSpPr>
          <p:cNvPr id="30" name="直接连接符 29"/>
          <p:cNvCxnSpPr/>
          <p:nvPr/>
        </p:nvCxnSpPr>
        <p:spPr>
          <a:xfrm>
            <a:off x="337288" y="435261"/>
            <a:ext cx="1306832" cy="0"/>
          </a:xfrm>
          <a:prstGeom prst="line">
            <a:avLst/>
          </a:prstGeom>
          <a:ln>
            <a:solidFill>
              <a:srgbClr val="0070C0"/>
            </a:solidFill>
          </a:ln>
        </p:spPr>
        <p:style>
          <a:lnRef idx="2">
            <a:schemeClr val="accent5"/>
          </a:lnRef>
          <a:fillRef idx="0">
            <a:schemeClr val="accent5"/>
          </a:fillRef>
          <a:effectRef idx="1">
            <a:schemeClr val="accent5"/>
          </a:effectRef>
          <a:fontRef idx="minor">
            <a:schemeClr val="tx1"/>
          </a:fontRef>
        </p:style>
      </p:cxnSp>
      <p:sp>
        <p:nvSpPr>
          <p:cNvPr id="2" name="TextBox 1"/>
          <p:cNvSpPr txBox="1"/>
          <p:nvPr/>
        </p:nvSpPr>
        <p:spPr>
          <a:xfrm>
            <a:off x="281336" y="971248"/>
            <a:ext cx="184731" cy="830997"/>
          </a:xfrm>
          <a:prstGeom prst="rect">
            <a:avLst/>
          </a:prstGeom>
          <a:noFill/>
        </p:spPr>
        <p:txBody>
          <a:bodyPr wrap="none" rtlCol="0">
            <a:spAutoFit/>
          </a:bodyPr>
          <a:lstStyle/>
          <a:p>
            <a:r>
              <a:rPr lang="zh-CN" altLang="en-US" sz="2400" dirty="0"/>
              <a:t/>
            </a:r>
            <a:br>
              <a:rPr lang="zh-CN" altLang="en-US" sz="2400" dirty="0"/>
            </a:br>
            <a:endParaRPr lang="zh-CN" altLang="en-US" sz="2400" dirty="0">
              <a:solidFill>
                <a:srgbClr val="FF0000"/>
              </a:solidFill>
            </a:endParaRPr>
          </a:p>
        </p:txBody>
      </p:sp>
      <p:sp>
        <p:nvSpPr>
          <p:cNvPr id="9" name="矩形 8"/>
          <p:cNvSpPr/>
          <p:nvPr/>
        </p:nvSpPr>
        <p:spPr>
          <a:xfrm>
            <a:off x="373701" y="730908"/>
            <a:ext cx="11176042" cy="2272417"/>
          </a:xfrm>
          <a:prstGeom prst="rect">
            <a:avLst/>
          </a:prstGeom>
        </p:spPr>
        <p:txBody>
          <a:bodyPr wrap="square">
            <a:spAutoFit/>
          </a:bodyPr>
          <a:lstStyle/>
          <a:p>
            <a:pPr>
              <a:lnSpc>
                <a:spcPts val="3400"/>
              </a:lnSpc>
            </a:pPr>
            <a:r>
              <a:rPr lang="en-US" altLang="zh-CN" sz="2800" b="1" dirty="0" smtClean="0">
                <a:latin typeface="楷体" pitchFamily="49" charset="-122"/>
                <a:ea typeface="楷体" pitchFamily="49" charset="-122"/>
              </a:rPr>
              <a:t>PD</a:t>
            </a:r>
            <a:r>
              <a:rPr lang="zh-CN" altLang="en-US" sz="2800" b="1" dirty="0" smtClean="0">
                <a:latin typeface="楷体" pitchFamily="49" charset="-122"/>
                <a:ea typeface="楷体" pitchFamily="49" charset="-122"/>
              </a:rPr>
              <a:t>诊断依据：</a:t>
            </a:r>
            <a:endParaRPr lang="en-US" altLang="zh-CN" sz="2800" b="1" dirty="0" smtClean="0">
              <a:latin typeface="楷体" pitchFamily="49" charset="-122"/>
              <a:ea typeface="楷体" pitchFamily="49" charset="-122"/>
            </a:endParaRPr>
          </a:p>
          <a:p>
            <a:pPr>
              <a:lnSpc>
                <a:spcPts val="3400"/>
              </a:lnSpc>
            </a:pPr>
            <a:r>
              <a:rPr lang="zh-CN" altLang="en-US" sz="2800" dirty="0" smtClean="0">
                <a:latin typeface="楷体" pitchFamily="49" charset="-122"/>
                <a:ea typeface="楷体" pitchFamily="49" charset="-122"/>
              </a:rPr>
              <a:t>中华</a:t>
            </a:r>
            <a:r>
              <a:rPr lang="zh-CN" altLang="en-US" sz="2800" dirty="0" smtClean="0">
                <a:latin typeface="楷体" pitchFamily="49" charset="-122"/>
                <a:ea typeface="楷体" pitchFamily="49" charset="-122"/>
              </a:rPr>
              <a:t>医学会神经病学分会、帕金森病</a:t>
            </a:r>
            <a:r>
              <a:rPr lang="zh-CN" altLang="en-US" sz="2800" dirty="0">
                <a:latin typeface="楷体" pitchFamily="49" charset="-122"/>
                <a:ea typeface="楷体" pitchFamily="49" charset="-122"/>
              </a:rPr>
              <a:t>学组制定的中国帕金森病诊断标准，主要依据中老年发病，缓慢进展性病程，必备运动迟缓，及至少具备静止性震颤、肌强直或姿势平衡障碍中的一项，偏侧起病，对左旋多巴治疗敏感，即可作出临床诊断。</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2510" y="2896923"/>
            <a:ext cx="4403655" cy="3961077"/>
          </a:xfrm>
          <a:prstGeom prst="rect">
            <a:avLst/>
          </a:prstGeom>
        </p:spPr>
      </p:pic>
      <p:sp>
        <p:nvSpPr>
          <p:cNvPr id="10" name="右箭头 9"/>
          <p:cNvSpPr/>
          <p:nvPr/>
        </p:nvSpPr>
        <p:spPr>
          <a:xfrm>
            <a:off x="10417630" y="5914855"/>
            <a:ext cx="1360714" cy="726477"/>
          </a:xfrm>
          <a:prstGeom prst="rightArrow">
            <a:avLst/>
          </a:prstGeom>
          <a:solidFill>
            <a:schemeClr val="accent1">
              <a:alpha val="59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hlinkClick r:id="rId4" action="ppaction://hlinksldjump"/>
              </a:rPr>
              <a:t>诊断依据</a:t>
            </a:r>
            <a:endParaRPr lang="zh-CN" altLang="en-US" b="1" dirty="0"/>
          </a:p>
        </p:txBody>
      </p:sp>
    </p:spTree>
    <p:extLst>
      <p:ext uri="{BB962C8B-B14F-4D97-AF65-F5344CB8AC3E}">
        <p14:creationId xmlns:p14="http://schemas.microsoft.com/office/powerpoint/2010/main" val="416360394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 y="-3722"/>
            <a:ext cx="12190476" cy="6858858"/>
          </a:xfrm>
          <a:prstGeom prst="rect">
            <a:avLst/>
          </a:prstGeom>
        </p:spPr>
      </p:pic>
      <p:grpSp>
        <p:nvGrpSpPr>
          <p:cNvPr id="26" name="组合 25"/>
          <p:cNvGrpSpPr/>
          <p:nvPr/>
        </p:nvGrpSpPr>
        <p:grpSpPr>
          <a:xfrm>
            <a:off x="631246" y="4833059"/>
            <a:ext cx="2067145" cy="523220"/>
            <a:chOff x="631246" y="4833059"/>
            <a:chExt cx="2067145" cy="523220"/>
          </a:xfrm>
        </p:grpSpPr>
        <p:sp>
          <p:nvSpPr>
            <p:cNvPr id="14" name="文本框 13"/>
            <p:cNvSpPr txBox="1"/>
            <p:nvPr/>
          </p:nvSpPr>
          <p:spPr>
            <a:xfrm>
              <a:off x="886630" y="4833059"/>
              <a:ext cx="1811761" cy="523220"/>
            </a:xfrm>
            <a:prstGeom prst="rect">
              <a:avLst/>
            </a:prstGeom>
            <a:noFill/>
          </p:spPr>
          <p:txBody>
            <a:bodyPr wrap="square" rtlCol="0">
              <a:spAutoFit/>
            </a:bodyPr>
            <a:lstStyle/>
            <a:p>
              <a:pPr algn="ctr"/>
              <a:r>
                <a:rPr lang="zh-CN" altLang="en-US" sz="2800" b="1" spc="300" dirty="0" smtClean="0">
                  <a:solidFill>
                    <a:schemeClr val="bg1"/>
                  </a:solidFill>
                  <a:latin typeface="微软雅黑" panose="020B0503020204020204" pitchFamily="34" charset="-122"/>
                  <a:ea typeface="微软雅黑" panose="020B0503020204020204" pitchFamily="34" charset="-122"/>
                </a:rPr>
                <a:t>分析讨论</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燕尾形 26"/>
          <p:cNvSpPr/>
          <p:nvPr/>
        </p:nvSpPr>
        <p:spPr>
          <a:xfrm>
            <a:off x="1511773" y="90355"/>
            <a:ext cx="280737" cy="344906"/>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TextBox 27"/>
          <p:cNvSpPr txBox="1"/>
          <p:nvPr/>
        </p:nvSpPr>
        <p:spPr>
          <a:xfrm>
            <a:off x="281336" y="64168"/>
            <a:ext cx="1210588" cy="400110"/>
          </a:xfrm>
          <a:prstGeom prst="rect">
            <a:avLst/>
          </a:prstGeom>
          <a:noFill/>
        </p:spPr>
        <p:txBody>
          <a:bodyPr wrap="none" rtlCol="0">
            <a:spAutoFit/>
          </a:bodyPr>
          <a:lstStyle/>
          <a:p>
            <a:r>
              <a:rPr lang="zh-CN" altLang="en-US" sz="2000" b="1" dirty="0">
                <a:latin typeface="微软雅黑" pitchFamily="34" charset="-122"/>
                <a:ea typeface="微软雅黑" pitchFamily="34" charset="-122"/>
              </a:rPr>
              <a:t>鉴别诊断</a:t>
            </a:r>
          </a:p>
        </p:txBody>
      </p:sp>
      <p:cxnSp>
        <p:nvCxnSpPr>
          <p:cNvPr id="30" name="直接连接符 29"/>
          <p:cNvCxnSpPr/>
          <p:nvPr/>
        </p:nvCxnSpPr>
        <p:spPr>
          <a:xfrm>
            <a:off x="337288" y="435261"/>
            <a:ext cx="1306832" cy="0"/>
          </a:xfrm>
          <a:prstGeom prst="line">
            <a:avLst/>
          </a:prstGeom>
          <a:ln>
            <a:solidFill>
              <a:srgbClr val="0070C0"/>
            </a:solidFill>
          </a:ln>
        </p:spPr>
        <p:style>
          <a:lnRef idx="2">
            <a:schemeClr val="accent5"/>
          </a:lnRef>
          <a:fillRef idx="0">
            <a:schemeClr val="accent5"/>
          </a:fillRef>
          <a:effectRef idx="1">
            <a:schemeClr val="accent5"/>
          </a:effectRef>
          <a:fontRef idx="minor">
            <a:schemeClr val="tx1"/>
          </a:fontRef>
        </p:style>
      </p:cxnSp>
      <p:sp>
        <p:nvSpPr>
          <p:cNvPr id="2" name="TextBox 1"/>
          <p:cNvSpPr txBox="1"/>
          <p:nvPr/>
        </p:nvSpPr>
        <p:spPr>
          <a:xfrm>
            <a:off x="507995" y="731763"/>
            <a:ext cx="11183262" cy="5693866"/>
          </a:xfrm>
          <a:prstGeom prst="rect">
            <a:avLst/>
          </a:prstGeom>
          <a:noFill/>
        </p:spPr>
        <p:txBody>
          <a:bodyPr wrap="square" rtlCol="0">
            <a:spAutoFit/>
          </a:bodyPr>
          <a:lstStyle/>
          <a:p>
            <a:r>
              <a:rPr lang="zh-CN" altLang="en-US" sz="2800" b="1" dirty="0" smtClean="0">
                <a:latin typeface="楷体" pitchFamily="49" charset="-122"/>
                <a:ea typeface="楷体" pitchFamily="49" charset="-122"/>
              </a:rPr>
              <a:t>鉴别诊断：</a:t>
            </a:r>
            <a:endParaRPr lang="en-US" altLang="zh-CN" sz="2800" b="1" dirty="0" smtClean="0">
              <a:latin typeface="楷体" pitchFamily="49" charset="-122"/>
              <a:ea typeface="楷体" pitchFamily="49" charset="-122"/>
            </a:endParaRPr>
          </a:p>
          <a:p>
            <a:pPr>
              <a:lnSpc>
                <a:spcPct val="150000"/>
              </a:lnSpc>
            </a:pPr>
            <a:r>
              <a:rPr lang="en-US" altLang="zh-CN" sz="2800" dirty="0" smtClean="0">
                <a:latin typeface="楷体" pitchFamily="49" charset="-122"/>
                <a:ea typeface="楷体" pitchFamily="49" charset="-122"/>
              </a:rPr>
              <a:t>1.</a:t>
            </a:r>
            <a:r>
              <a:rPr lang="zh-CN" altLang="en-US" sz="2800" dirty="0" smtClean="0">
                <a:latin typeface="楷体" pitchFamily="49" charset="-122"/>
                <a:ea typeface="楷体" pitchFamily="49" charset="-122"/>
              </a:rPr>
              <a:t>继发性帕金森综合征：与</a:t>
            </a:r>
            <a:r>
              <a:rPr lang="en-US" altLang="zh-CN" sz="2800" dirty="0" smtClean="0">
                <a:latin typeface="楷体" pitchFamily="49" charset="-122"/>
                <a:ea typeface="楷体" pitchFamily="49" charset="-122"/>
              </a:rPr>
              <a:t>PD</a:t>
            </a:r>
            <a:r>
              <a:rPr lang="zh-CN" altLang="en-US" sz="2800" dirty="0" smtClean="0">
                <a:latin typeface="楷体" pitchFamily="49" charset="-122"/>
                <a:ea typeface="楷体" pitchFamily="49" charset="-122"/>
              </a:rPr>
              <a:t>（指原发性）不同，</a:t>
            </a:r>
            <a:r>
              <a:rPr lang="zh-CN" altLang="en-US" sz="2800" dirty="0" smtClean="0">
                <a:solidFill>
                  <a:srgbClr val="0070C0"/>
                </a:solidFill>
                <a:latin typeface="楷体" pitchFamily="49" charset="-122"/>
                <a:ea typeface="楷体" pitchFamily="49" charset="-122"/>
              </a:rPr>
              <a:t>有明确病因</a:t>
            </a:r>
            <a:r>
              <a:rPr lang="zh-CN" altLang="en-US" sz="2800" dirty="0" smtClean="0">
                <a:latin typeface="楷体" pitchFamily="49" charset="-122"/>
                <a:ea typeface="楷体" pitchFamily="49" charset="-122"/>
              </a:rPr>
              <a:t>，如药物、中毒、感染、脑外伤、脑卒中等。可通过询问相关病史及查体进行鉴别诊断。</a:t>
            </a:r>
            <a:endParaRPr lang="en-US" altLang="zh-CN" sz="2800" dirty="0" smtClean="0">
              <a:latin typeface="楷体" pitchFamily="49" charset="-122"/>
              <a:ea typeface="楷体" pitchFamily="49" charset="-122"/>
            </a:endParaRPr>
          </a:p>
          <a:p>
            <a:pPr>
              <a:lnSpc>
                <a:spcPct val="150000"/>
              </a:lnSpc>
            </a:pPr>
            <a:r>
              <a:rPr lang="en-US" altLang="zh-CN" sz="2800" dirty="0" smtClean="0">
                <a:latin typeface="楷体" pitchFamily="49" charset="-122"/>
                <a:ea typeface="楷体" pitchFamily="49" charset="-122"/>
              </a:rPr>
              <a:t>2.</a:t>
            </a:r>
            <a:r>
              <a:rPr lang="zh-CN" altLang="en-US" sz="2800" dirty="0" smtClean="0">
                <a:latin typeface="楷体" pitchFamily="49" charset="-122"/>
                <a:ea typeface="楷体" pitchFamily="49" charset="-122"/>
              </a:rPr>
              <a:t>伴随其他神经变性疾病的帕金森综合征：如多系统萎缩（</a:t>
            </a:r>
            <a:r>
              <a:rPr lang="en-US" altLang="zh-CN" sz="2800" dirty="0" smtClean="0">
                <a:latin typeface="楷体" pitchFamily="49" charset="-122"/>
                <a:ea typeface="楷体" pitchFamily="49" charset="-122"/>
              </a:rPr>
              <a:t>MSA</a:t>
            </a:r>
            <a:r>
              <a:rPr lang="zh-CN" altLang="en-US" sz="2800" dirty="0" smtClean="0">
                <a:latin typeface="楷体" pitchFamily="49" charset="-122"/>
                <a:ea typeface="楷体" pitchFamily="49" charset="-122"/>
              </a:rPr>
              <a:t>）、进行性核上性麻痹（</a:t>
            </a:r>
            <a:r>
              <a:rPr lang="en-US" altLang="zh-CN" sz="2800" dirty="0" smtClean="0">
                <a:latin typeface="楷体" pitchFamily="49" charset="-122"/>
                <a:ea typeface="楷体" pitchFamily="49" charset="-122"/>
              </a:rPr>
              <a:t>PSP</a:t>
            </a:r>
            <a:r>
              <a:rPr lang="zh-CN" altLang="en-US" sz="2800" dirty="0" smtClean="0">
                <a:latin typeface="楷体" pitchFamily="49" charset="-122"/>
                <a:ea typeface="楷体" pitchFamily="49" charset="-122"/>
              </a:rPr>
              <a:t>）、皮质</a:t>
            </a:r>
            <a:r>
              <a:rPr lang="en-US" altLang="zh-CN" sz="2800" dirty="0" smtClean="0">
                <a:latin typeface="楷体" pitchFamily="49" charset="-122"/>
                <a:ea typeface="楷体" pitchFamily="49" charset="-122"/>
              </a:rPr>
              <a:t>-</a:t>
            </a:r>
            <a:r>
              <a:rPr lang="zh-CN" altLang="en-US" sz="2800" dirty="0" smtClean="0">
                <a:latin typeface="楷体" pitchFamily="49" charset="-122"/>
                <a:ea typeface="楷体" pitchFamily="49" charset="-122"/>
              </a:rPr>
              <a:t>基底节变性（</a:t>
            </a:r>
            <a:r>
              <a:rPr lang="en-US" altLang="zh-CN" sz="2800" dirty="0" smtClean="0">
                <a:latin typeface="楷体" pitchFamily="49" charset="-122"/>
                <a:ea typeface="楷体" pitchFamily="49" charset="-122"/>
              </a:rPr>
              <a:t>CBGD</a:t>
            </a:r>
            <a:r>
              <a:rPr lang="zh-CN" altLang="en-US" sz="2800" dirty="0" smtClean="0">
                <a:latin typeface="楷体" pitchFamily="49" charset="-122"/>
                <a:ea typeface="楷体" pitchFamily="49" charset="-122"/>
              </a:rPr>
              <a:t>）等。</a:t>
            </a:r>
            <a:endParaRPr lang="en-US" altLang="zh-CN" sz="2800" dirty="0" smtClean="0">
              <a:latin typeface="楷体" pitchFamily="49" charset="-122"/>
              <a:ea typeface="楷体" pitchFamily="49" charset="-122"/>
            </a:endParaRPr>
          </a:p>
          <a:p>
            <a:pPr>
              <a:lnSpc>
                <a:spcPct val="150000"/>
              </a:lnSpc>
            </a:pPr>
            <a:r>
              <a:rPr lang="en-US" altLang="zh-CN" sz="2800" dirty="0" smtClean="0">
                <a:latin typeface="楷体" pitchFamily="49" charset="-122"/>
                <a:ea typeface="楷体" pitchFamily="49" charset="-122"/>
              </a:rPr>
              <a:t>3.</a:t>
            </a:r>
            <a:r>
              <a:rPr lang="zh-CN" altLang="en-US" sz="2800" dirty="0" smtClean="0">
                <a:latin typeface="楷体" pitchFamily="49" charset="-122"/>
                <a:ea typeface="楷体" pitchFamily="49" charset="-122"/>
              </a:rPr>
              <a:t>其他：</a:t>
            </a:r>
            <a:r>
              <a:rPr lang="zh-CN" altLang="en-US" sz="2800" dirty="0" smtClean="0">
                <a:solidFill>
                  <a:srgbClr val="0070C0"/>
                </a:solidFill>
                <a:latin typeface="楷体" pitchFamily="49" charset="-122"/>
                <a:ea typeface="楷体" pitchFamily="49" charset="-122"/>
              </a:rPr>
              <a:t>早期症状不典型</a:t>
            </a:r>
            <a:r>
              <a:rPr lang="zh-CN" altLang="en-US" sz="2800" dirty="0" smtClean="0">
                <a:latin typeface="楷体" pitchFamily="49" charset="-122"/>
                <a:ea typeface="楷体" pitchFamily="49" charset="-122"/>
              </a:rPr>
              <a:t>，需与特发性震颤、抑郁症、脑血管病鉴别。</a:t>
            </a:r>
            <a:endParaRPr lang="en-US" altLang="zh-CN" sz="2800" dirty="0" smtClean="0">
              <a:latin typeface="楷体" pitchFamily="49" charset="-122"/>
              <a:ea typeface="楷体" pitchFamily="49" charset="-122"/>
            </a:endParaRPr>
          </a:p>
          <a:p>
            <a:r>
              <a:rPr lang="zh-CN" altLang="en-US" sz="2800" dirty="0">
                <a:latin typeface="楷体" pitchFamily="49" charset="-122"/>
                <a:ea typeface="楷体" pitchFamily="49" charset="-122"/>
              </a:rPr>
              <a:t/>
            </a:r>
            <a:br>
              <a:rPr lang="zh-CN" altLang="en-US" sz="2800" dirty="0">
                <a:latin typeface="楷体" pitchFamily="49" charset="-122"/>
                <a:ea typeface="楷体" pitchFamily="49" charset="-122"/>
              </a:rPr>
            </a:br>
            <a:r>
              <a:rPr lang="zh-CN" altLang="en-US" sz="2800" dirty="0">
                <a:latin typeface="楷体" pitchFamily="49" charset="-122"/>
                <a:ea typeface="楷体" pitchFamily="49" charset="-122"/>
              </a:rPr>
              <a:t/>
            </a:r>
            <a:br>
              <a:rPr lang="zh-CN" altLang="en-US" sz="2800" dirty="0">
                <a:latin typeface="楷体" pitchFamily="49" charset="-122"/>
                <a:ea typeface="楷体" pitchFamily="49" charset="-122"/>
              </a:rPr>
            </a:br>
            <a:endParaRPr lang="zh-CN" altLang="en-US" sz="2800" dirty="0">
              <a:solidFill>
                <a:srgbClr val="FF0000"/>
              </a:solidFill>
              <a:latin typeface="楷体" pitchFamily="49" charset="-122"/>
              <a:ea typeface="楷体" pitchFamily="49" charset="-122"/>
            </a:endParaRPr>
          </a:p>
        </p:txBody>
      </p:sp>
    </p:spTree>
    <p:extLst>
      <p:ext uri="{BB962C8B-B14F-4D97-AF65-F5344CB8AC3E}">
        <p14:creationId xmlns:p14="http://schemas.microsoft.com/office/powerpoint/2010/main" val="382762644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 y="0"/>
            <a:ext cx="12190476" cy="6858858"/>
          </a:xfrm>
          <a:prstGeom prst="rect">
            <a:avLst/>
          </a:prstGeom>
        </p:spPr>
      </p:pic>
      <p:sp>
        <p:nvSpPr>
          <p:cNvPr id="5" name="矩形 4"/>
          <p:cNvSpPr/>
          <p:nvPr/>
        </p:nvSpPr>
        <p:spPr>
          <a:xfrm>
            <a:off x="0" y="0"/>
            <a:ext cx="2953779" cy="6858858"/>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442560" y="278293"/>
            <a:ext cx="2511219" cy="1258018"/>
            <a:chOff x="0" y="112403"/>
            <a:chExt cx="2511219" cy="1258018"/>
          </a:xfrm>
        </p:grpSpPr>
        <p:sp>
          <p:nvSpPr>
            <p:cNvPr id="7" name="文本框 6"/>
            <p:cNvSpPr txBox="1"/>
            <p:nvPr/>
          </p:nvSpPr>
          <p:spPr>
            <a:xfrm>
              <a:off x="0" y="112403"/>
              <a:ext cx="1857828" cy="830997"/>
            </a:xfrm>
            <a:prstGeom prst="rect">
              <a:avLst/>
            </a:prstGeom>
            <a:noFill/>
          </p:spPr>
          <p:txBody>
            <a:bodyPr wrap="square" rtlCol="0">
              <a:spAutoFit/>
            </a:bodyPr>
            <a:lstStyle/>
            <a:p>
              <a:pPr algn="ctr"/>
              <a:r>
                <a:rPr lang="zh-CN" altLang="en-US" sz="4800" b="1" dirty="0">
                  <a:solidFill>
                    <a:schemeClr val="bg1"/>
                  </a:solidFill>
                  <a:latin typeface="微软雅黑" panose="020B0503020204020204" pitchFamily="34" charset="-122"/>
                  <a:ea typeface="微软雅黑" panose="020B0503020204020204" pitchFamily="34" charset="-122"/>
                </a:rPr>
                <a:t>目录</a:t>
              </a:r>
            </a:p>
          </p:txBody>
        </p:sp>
        <p:sp>
          <p:nvSpPr>
            <p:cNvPr id="8" name="文本框 7"/>
            <p:cNvSpPr txBox="1"/>
            <p:nvPr/>
          </p:nvSpPr>
          <p:spPr>
            <a:xfrm>
              <a:off x="188686" y="847201"/>
              <a:ext cx="2322533"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CONTENTS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631246" y="2008858"/>
            <a:ext cx="2067146" cy="523220"/>
            <a:chOff x="631246" y="2008858"/>
            <a:chExt cx="2067146" cy="523220"/>
          </a:xfrm>
        </p:grpSpPr>
        <p:sp>
          <p:nvSpPr>
            <p:cNvPr id="9" name="文本框 8"/>
            <p:cNvSpPr txBox="1"/>
            <p:nvPr/>
          </p:nvSpPr>
          <p:spPr>
            <a:xfrm>
              <a:off x="886631" y="2008858"/>
              <a:ext cx="1811761" cy="523220"/>
            </a:xfrm>
            <a:prstGeom prst="rect">
              <a:avLst/>
            </a:prstGeom>
            <a:noFill/>
          </p:spPr>
          <p:txBody>
            <a:bodyPr wrap="square" rtlCol="0">
              <a:spAutoFit/>
            </a:bodyPr>
            <a:lstStyle/>
            <a:p>
              <a:pPr algn="ctr"/>
              <a:r>
                <a:rPr lang="zh-CN" altLang="en-US" sz="2800" b="1" spc="300" dirty="0" smtClean="0">
                  <a:solidFill>
                    <a:schemeClr val="bg1"/>
                  </a:solidFill>
                  <a:latin typeface="微软雅黑" panose="020B0503020204020204" pitchFamily="34" charset="-122"/>
                  <a:ea typeface="微软雅黑" panose="020B0503020204020204" pitchFamily="34" charset="-122"/>
                  <a:hlinkClick r:id="rId3" action="ppaction://hlinksldjump"/>
                </a:rPr>
                <a:t>流行病学</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631246" y="2702877"/>
            <a:ext cx="2067145" cy="523220"/>
            <a:chOff x="631246" y="2702877"/>
            <a:chExt cx="2067145" cy="523220"/>
          </a:xfrm>
        </p:grpSpPr>
        <p:sp>
          <p:nvSpPr>
            <p:cNvPr id="11" name="文本框 10"/>
            <p:cNvSpPr txBox="1"/>
            <p:nvPr/>
          </p:nvSpPr>
          <p:spPr>
            <a:xfrm>
              <a:off x="886630" y="2702877"/>
              <a:ext cx="1811761" cy="523220"/>
            </a:xfrm>
            <a:prstGeom prst="rect">
              <a:avLst/>
            </a:prstGeom>
            <a:noFill/>
          </p:spPr>
          <p:txBody>
            <a:bodyPr wrap="square" rtlCol="0">
              <a:spAutoFit/>
            </a:bodyPr>
            <a:lstStyle/>
            <a:p>
              <a:pPr algn="ctr"/>
              <a:r>
                <a:rPr lang="zh-CN" altLang="en-US" sz="2800" b="1" spc="300" dirty="0" smtClean="0">
                  <a:solidFill>
                    <a:schemeClr val="bg1"/>
                  </a:solidFill>
                  <a:latin typeface="微软雅黑" panose="020B0503020204020204" pitchFamily="34" charset="-122"/>
                  <a:ea typeface="微软雅黑" panose="020B0503020204020204" pitchFamily="34" charset="-122"/>
                  <a:hlinkClick r:id="rId4" action="ppaction://hlinksldjump"/>
                </a:rPr>
                <a:t>临床特点</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631246" y="3412938"/>
            <a:ext cx="2067145" cy="523220"/>
            <a:chOff x="631246" y="3412938"/>
            <a:chExt cx="2067145" cy="523220"/>
          </a:xfrm>
        </p:grpSpPr>
        <p:sp>
          <p:nvSpPr>
            <p:cNvPr id="12" name="文本框 11"/>
            <p:cNvSpPr txBox="1"/>
            <p:nvPr/>
          </p:nvSpPr>
          <p:spPr>
            <a:xfrm>
              <a:off x="886630" y="3412938"/>
              <a:ext cx="1811761" cy="523220"/>
            </a:xfrm>
            <a:prstGeom prst="rect">
              <a:avLst/>
            </a:prstGeom>
            <a:noFill/>
          </p:spPr>
          <p:txBody>
            <a:bodyPr wrap="square" rtlCol="0">
              <a:spAutoFit/>
            </a:bodyPr>
            <a:lstStyle/>
            <a:p>
              <a:pPr algn="ctr"/>
              <a:r>
                <a:rPr lang="zh-CN" altLang="en-US" sz="2800" b="1" spc="300" dirty="0" smtClean="0">
                  <a:solidFill>
                    <a:schemeClr val="bg1"/>
                  </a:solidFill>
                  <a:latin typeface="微软雅黑" panose="020B0503020204020204" pitchFamily="34" charset="-122"/>
                  <a:ea typeface="微软雅黑" panose="020B0503020204020204" pitchFamily="34" charset="-122"/>
                  <a:hlinkClick r:id="rId5" action="ppaction://hlinksldjump"/>
                </a:rPr>
                <a:t>鉴别诊断</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631246" y="3566340"/>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631246" y="4122999"/>
            <a:ext cx="2067145" cy="523220"/>
            <a:chOff x="631246" y="4122999"/>
            <a:chExt cx="2067145" cy="523220"/>
          </a:xfrm>
        </p:grpSpPr>
        <p:sp>
          <p:nvSpPr>
            <p:cNvPr id="13" name="文本框 12"/>
            <p:cNvSpPr txBox="1"/>
            <p:nvPr/>
          </p:nvSpPr>
          <p:spPr>
            <a:xfrm>
              <a:off x="886630" y="4122999"/>
              <a:ext cx="1811761" cy="523220"/>
            </a:xfrm>
            <a:prstGeom prst="rect">
              <a:avLst/>
            </a:prstGeom>
            <a:solidFill>
              <a:srgbClr val="0070C0"/>
            </a:solidFill>
          </p:spPr>
          <p:txBody>
            <a:bodyPr wrap="square" rtlCol="0">
              <a:spAutoFit/>
            </a:bodyPr>
            <a:lstStyle/>
            <a:p>
              <a:pPr algn="ctr"/>
              <a:r>
                <a:rPr lang="zh-CN" altLang="en-US" sz="2800" b="1" spc="300" dirty="0" smtClean="0">
                  <a:solidFill>
                    <a:schemeClr val="bg1"/>
                  </a:solidFill>
                  <a:latin typeface="微软雅黑" panose="020B0503020204020204" pitchFamily="34" charset="-122"/>
                  <a:ea typeface="微软雅黑" panose="020B0503020204020204" pitchFamily="34" charset="-122"/>
                  <a:hlinkClick r:id="rId6" action="ppaction://hlinksldjump"/>
                </a:rPr>
                <a:t>康复评定</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631246" y="4833059"/>
            <a:ext cx="2067145" cy="523220"/>
            <a:chOff x="631246" y="4833059"/>
            <a:chExt cx="2067145" cy="523220"/>
          </a:xfrm>
        </p:grpSpPr>
        <p:sp>
          <p:nvSpPr>
            <p:cNvPr id="14" name="文本框 13"/>
            <p:cNvSpPr txBox="1"/>
            <p:nvPr/>
          </p:nvSpPr>
          <p:spPr>
            <a:xfrm>
              <a:off x="886630" y="4833059"/>
              <a:ext cx="1811761" cy="523220"/>
            </a:xfrm>
            <a:prstGeom prst="rect">
              <a:avLst/>
            </a:prstGeom>
            <a:noFill/>
          </p:spPr>
          <p:txBody>
            <a:bodyPr wrap="square" rtlCol="0">
              <a:spAutoFit/>
            </a:bodyPr>
            <a:lstStyle/>
            <a:p>
              <a:pPr algn="ctr"/>
              <a:r>
                <a:rPr lang="zh-CN" altLang="en-US" sz="2800" b="1" spc="300" dirty="0" smtClean="0">
                  <a:solidFill>
                    <a:schemeClr val="bg1"/>
                  </a:solidFill>
                  <a:latin typeface="微软雅黑" panose="020B0503020204020204" pitchFamily="34" charset="-122"/>
                  <a:ea typeface="微软雅黑" panose="020B0503020204020204" pitchFamily="34" charset="-122"/>
                  <a:hlinkClick r:id="rId7" action="ppaction://hlinksldjump"/>
                </a:rPr>
                <a:t>康复治疗</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5764809" y="2731169"/>
            <a:ext cx="4030467" cy="1208935"/>
            <a:chOff x="5764809" y="2755359"/>
            <a:chExt cx="4030467" cy="1208935"/>
          </a:xfrm>
        </p:grpSpPr>
        <p:pic>
          <p:nvPicPr>
            <p:cNvPr id="30" name="图片 2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764809" y="2755359"/>
              <a:ext cx="1108190" cy="1208935"/>
            </a:xfrm>
            <a:prstGeom prst="rect">
              <a:avLst/>
            </a:prstGeom>
          </p:spPr>
        </p:pic>
        <p:sp>
          <p:nvSpPr>
            <p:cNvPr id="31" name="文本框 21"/>
            <p:cNvSpPr txBox="1"/>
            <p:nvPr/>
          </p:nvSpPr>
          <p:spPr>
            <a:xfrm>
              <a:off x="6834320" y="2967764"/>
              <a:ext cx="2960956" cy="923330"/>
            </a:xfrm>
            <a:prstGeom prst="rect">
              <a:avLst/>
            </a:prstGeom>
            <a:noFill/>
          </p:spPr>
          <p:txBody>
            <a:bodyPr wrap="square" rtlCol="0">
              <a:spAutoFit/>
            </a:bodyPr>
            <a:lstStyle/>
            <a:p>
              <a:r>
                <a:rPr lang="zh-CN" altLang="en-US" sz="5400" b="1" dirty="0" smtClean="0">
                  <a:solidFill>
                    <a:srgbClr val="0071C1"/>
                  </a:solidFill>
                  <a:latin typeface="微软雅黑" panose="020B0503020204020204" pitchFamily="34" charset="-122"/>
                  <a:ea typeface="微软雅黑" panose="020B0503020204020204" pitchFamily="34" charset="-122"/>
                </a:rPr>
                <a:t>康复评定</a:t>
              </a:r>
              <a:endParaRPr lang="zh-CN" altLang="en-US" sz="5400" b="1" dirty="0">
                <a:solidFill>
                  <a:srgbClr val="0071C1"/>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631246" y="5574309"/>
            <a:ext cx="2067146" cy="523220"/>
            <a:chOff x="631246" y="2008858"/>
            <a:chExt cx="2067146" cy="523220"/>
          </a:xfrm>
        </p:grpSpPr>
        <p:sp>
          <p:nvSpPr>
            <p:cNvPr id="27" name="文本框 8"/>
            <p:cNvSpPr txBox="1"/>
            <p:nvPr/>
          </p:nvSpPr>
          <p:spPr>
            <a:xfrm>
              <a:off x="886631" y="2008858"/>
              <a:ext cx="1811761" cy="523220"/>
            </a:xfrm>
            <a:prstGeom prst="rect">
              <a:avLst/>
            </a:prstGeom>
            <a:solidFill>
              <a:srgbClr val="0070C0"/>
            </a:solidFill>
          </p:spPr>
          <p:txBody>
            <a:bodyPr wrap="square" rtlCol="0">
              <a:spAutoFit/>
            </a:bodyPr>
            <a:lstStyle/>
            <a:p>
              <a:pPr algn="ctr"/>
              <a:r>
                <a:rPr lang="zh-CN" altLang="en-US" sz="2800" b="1" spc="300" dirty="0" smtClean="0">
                  <a:solidFill>
                    <a:schemeClr val="bg1"/>
                  </a:solidFill>
                  <a:latin typeface="微软雅黑" panose="020B0503020204020204" pitchFamily="34" charset="-122"/>
                  <a:ea typeface="微软雅黑" panose="020B0503020204020204" pitchFamily="34" charset="-122"/>
                  <a:hlinkClick r:id="rId9" action="ppaction://hlinksldjump"/>
                </a:rPr>
                <a:t>参考文献</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38648230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45833E-6 -1.85185E-6 L 0.04466 -0.00023 " pathEditMode="relative" rAng="0" ptsTypes="AA">
                                      <p:cBhvr>
                                        <p:cTn id="6" dur="750" fill="hold"/>
                                        <p:tgtEl>
                                          <p:spTgt spid="24"/>
                                        </p:tgtEl>
                                        <p:attrNameLst>
                                          <p:attrName>ppt_x</p:attrName>
                                          <p:attrName>ppt_y</p:attrName>
                                        </p:attrNameLst>
                                      </p:cBhvr>
                                      <p:rCtr x="2227" y="-23"/>
                                    </p:animMotion>
                                  </p:childTnLst>
                                </p:cTn>
                              </p:par>
                            </p:childTnLst>
                          </p:cTn>
                        </p:par>
                        <p:par>
                          <p:cTn id="7" fill="hold">
                            <p:stCondLst>
                              <p:cond delay="750"/>
                            </p:stCondLst>
                            <p:childTnLst>
                              <p:par>
                                <p:cTn id="8" presetID="10" presetClass="entr" presetSubtype="0" fill="hold" nodeType="after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 y="-3722"/>
            <a:ext cx="12190476" cy="6858858"/>
          </a:xfrm>
          <a:prstGeom prst="rect">
            <a:avLst/>
          </a:prstGeom>
        </p:spPr>
      </p:pic>
      <p:grpSp>
        <p:nvGrpSpPr>
          <p:cNvPr id="26" name="组合 25"/>
          <p:cNvGrpSpPr/>
          <p:nvPr/>
        </p:nvGrpSpPr>
        <p:grpSpPr>
          <a:xfrm>
            <a:off x="631246" y="4833059"/>
            <a:ext cx="2067145" cy="523220"/>
            <a:chOff x="631246" y="4833059"/>
            <a:chExt cx="2067145" cy="523220"/>
          </a:xfrm>
        </p:grpSpPr>
        <p:sp>
          <p:nvSpPr>
            <p:cNvPr id="14" name="文本框 13"/>
            <p:cNvSpPr txBox="1"/>
            <p:nvPr/>
          </p:nvSpPr>
          <p:spPr>
            <a:xfrm>
              <a:off x="886630" y="4833059"/>
              <a:ext cx="1811761" cy="523220"/>
            </a:xfrm>
            <a:prstGeom prst="rect">
              <a:avLst/>
            </a:prstGeom>
            <a:noFill/>
          </p:spPr>
          <p:txBody>
            <a:bodyPr wrap="square" rtlCol="0">
              <a:spAutoFit/>
            </a:bodyPr>
            <a:lstStyle/>
            <a:p>
              <a:pPr algn="ctr"/>
              <a:r>
                <a:rPr lang="zh-CN" altLang="en-US" sz="2800" b="1" spc="300" dirty="0" smtClean="0">
                  <a:solidFill>
                    <a:schemeClr val="bg1"/>
                  </a:solidFill>
                  <a:latin typeface="微软雅黑" panose="020B0503020204020204" pitchFamily="34" charset="-122"/>
                  <a:ea typeface="微软雅黑" panose="020B0503020204020204" pitchFamily="34" charset="-122"/>
                </a:rPr>
                <a:t>分析讨论</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燕尾形 26"/>
          <p:cNvSpPr/>
          <p:nvPr/>
        </p:nvSpPr>
        <p:spPr>
          <a:xfrm>
            <a:off x="1511773" y="90355"/>
            <a:ext cx="280737" cy="344906"/>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TextBox 27"/>
          <p:cNvSpPr txBox="1"/>
          <p:nvPr/>
        </p:nvSpPr>
        <p:spPr>
          <a:xfrm>
            <a:off x="281336" y="64168"/>
            <a:ext cx="1210588" cy="400110"/>
          </a:xfrm>
          <a:prstGeom prst="rect">
            <a:avLst/>
          </a:prstGeom>
          <a:noFill/>
        </p:spPr>
        <p:txBody>
          <a:bodyPr wrap="none" rtlCol="0">
            <a:spAutoFit/>
          </a:bodyPr>
          <a:lstStyle/>
          <a:p>
            <a:r>
              <a:rPr lang="zh-CN" altLang="en-US" sz="2000" b="1" dirty="0" smtClean="0">
                <a:latin typeface="微软雅黑" pitchFamily="34" charset="-122"/>
                <a:ea typeface="微软雅黑" pitchFamily="34" charset="-122"/>
              </a:rPr>
              <a:t>康复评定</a:t>
            </a:r>
            <a:endParaRPr lang="zh-CN" altLang="en-US" sz="2000" b="1" dirty="0">
              <a:latin typeface="微软雅黑" pitchFamily="34" charset="-122"/>
              <a:ea typeface="微软雅黑" pitchFamily="34" charset="-122"/>
            </a:endParaRPr>
          </a:p>
        </p:txBody>
      </p:sp>
      <p:cxnSp>
        <p:nvCxnSpPr>
          <p:cNvPr id="30" name="直接连接符 29"/>
          <p:cNvCxnSpPr/>
          <p:nvPr/>
        </p:nvCxnSpPr>
        <p:spPr>
          <a:xfrm>
            <a:off x="337288" y="435261"/>
            <a:ext cx="1306832" cy="0"/>
          </a:xfrm>
          <a:prstGeom prst="line">
            <a:avLst/>
          </a:prstGeom>
          <a:ln>
            <a:solidFill>
              <a:srgbClr val="0070C0"/>
            </a:solidFill>
          </a:ln>
        </p:spPr>
        <p:style>
          <a:lnRef idx="2">
            <a:schemeClr val="accent5"/>
          </a:lnRef>
          <a:fillRef idx="0">
            <a:schemeClr val="accent5"/>
          </a:fillRef>
          <a:effectRef idx="1">
            <a:schemeClr val="accent5"/>
          </a:effectRef>
          <a:fontRef idx="minor">
            <a:schemeClr val="tx1"/>
          </a:fontRef>
        </p:style>
      </p:cxnSp>
      <p:sp>
        <p:nvSpPr>
          <p:cNvPr id="3" name="TextBox 2"/>
          <p:cNvSpPr txBox="1"/>
          <p:nvPr/>
        </p:nvSpPr>
        <p:spPr>
          <a:xfrm>
            <a:off x="130459" y="464278"/>
            <a:ext cx="10495181" cy="6370975"/>
          </a:xfrm>
          <a:prstGeom prst="rect">
            <a:avLst/>
          </a:prstGeom>
          <a:noFill/>
        </p:spPr>
        <p:txBody>
          <a:bodyPr wrap="none" rtlCol="0">
            <a:spAutoFit/>
          </a:bodyPr>
          <a:lstStyle/>
          <a:p>
            <a:pPr>
              <a:lnSpc>
                <a:spcPct val="150000"/>
              </a:lnSpc>
            </a:pPr>
            <a:r>
              <a:rPr lang="zh-CN" altLang="en-US" sz="2800" b="1" i="1" dirty="0" smtClean="0">
                <a:solidFill>
                  <a:srgbClr val="0070C0"/>
                </a:solidFill>
                <a:latin typeface="楷体" pitchFamily="49" charset="-122"/>
                <a:ea typeface="楷体" pitchFamily="49" charset="-122"/>
              </a:rPr>
              <a:t>功能评定</a:t>
            </a:r>
            <a:endParaRPr lang="en-US" altLang="zh-CN" sz="2800" b="1" i="1" dirty="0" smtClean="0">
              <a:solidFill>
                <a:srgbClr val="0070C0"/>
              </a:solidFill>
              <a:latin typeface="楷体" pitchFamily="49" charset="-122"/>
              <a:ea typeface="楷体" pitchFamily="49" charset="-122"/>
            </a:endParaRPr>
          </a:p>
          <a:p>
            <a:pPr>
              <a:lnSpc>
                <a:spcPct val="150000"/>
              </a:lnSpc>
            </a:pPr>
            <a:r>
              <a:rPr lang="en-US" altLang="zh-CN" sz="2400" dirty="0" smtClean="0">
                <a:latin typeface="楷体" pitchFamily="49" charset="-122"/>
                <a:ea typeface="楷体" pitchFamily="49" charset="-122"/>
              </a:rPr>
              <a:t>1.</a:t>
            </a:r>
            <a:r>
              <a:rPr lang="zh-CN" altLang="en-US" sz="2400" dirty="0" smtClean="0">
                <a:latin typeface="楷体" pitchFamily="49" charset="-122"/>
                <a:ea typeface="楷体" pitchFamily="49" charset="-122"/>
              </a:rPr>
              <a:t>关节活动度：量角器</a:t>
            </a:r>
            <a:endParaRPr lang="en-US" altLang="zh-CN" sz="2400" dirty="0" smtClean="0">
              <a:latin typeface="楷体" pitchFamily="49" charset="-122"/>
              <a:ea typeface="楷体" pitchFamily="49" charset="-122"/>
            </a:endParaRPr>
          </a:p>
          <a:p>
            <a:pPr>
              <a:lnSpc>
                <a:spcPct val="150000"/>
              </a:lnSpc>
            </a:pPr>
            <a:r>
              <a:rPr lang="en-US" altLang="zh-CN" sz="2400" dirty="0" smtClean="0">
                <a:latin typeface="楷体" pitchFamily="49" charset="-122"/>
                <a:ea typeface="楷体" pitchFamily="49" charset="-122"/>
              </a:rPr>
              <a:t>2.</a:t>
            </a:r>
            <a:r>
              <a:rPr lang="zh-CN" altLang="en-US" sz="2400" dirty="0" smtClean="0">
                <a:latin typeface="楷体" pitchFamily="49" charset="-122"/>
                <a:ea typeface="楷体" pitchFamily="49" charset="-122"/>
              </a:rPr>
              <a:t>肌力：</a:t>
            </a:r>
            <a:r>
              <a:rPr lang="en-US" altLang="zh-CN" sz="2400" dirty="0" smtClean="0">
                <a:latin typeface="楷体" pitchFamily="49" charset="-122"/>
                <a:ea typeface="楷体" pitchFamily="49" charset="-122"/>
              </a:rPr>
              <a:t>MMT</a:t>
            </a:r>
          </a:p>
          <a:p>
            <a:pPr>
              <a:lnSpc>
                <a:spcPct val="150000"/>
              </a:lnSpc>
            </a:pPr>
            <a:r>
              <a:rPr lang="en-US" altLang="zh-CN" sz="2400" dirty="0" smtClean="0">
                <a:latin typeface="楷体" pitchFamily="49" charset="-122"/>
                <a:ea typeface="楷体" pitchFamily="49" charset="-122"/>
              </a:rPr>
              <a:t>3.</a:t>
            </a:r>
            <a:r>
              <a:rPr lang="zh-CN" altLang="en-US" sz="2400" dirty="0" smtClean="0">
                <a:latin typeface="楷体" pitchFamily="49" charset="-122"/>
                <a:ea typeface="楷体" pitchFamily="49" charset="-122"/>
              </a:rPr>
              <a:t>肌张力：改良</a:t>
            </a:r>
            <a:r>
              <a:rPr lang="en-US" altLang="zh-CN" sz="2400" dirty="0" smtClean="0">
                <a:latin typeface="楷体" pitchFamily="49" charset="-122"/>
                <a:ea typeface="楷体" pitchFamily="49" charset="-122"/>
              </a:rPr>
              <a:t>Ashworth</a:t>
            </a:r>
          </a:p>
          <a:p>
            <a:pPr>
              <a:lnSpc>
                <a:spcPct val="150000"/>
              </a:lnSpc>
            </a:pPr>
            <a:r>
              <a:rPr lang="en-US" altLang="zh-CN" sz="2400" dirty="0" smtClean="0">
                <a:latin typeface="楷体" pitchFamily="49" charset="-122"/>
                <a:ea typeface="楷体" pitchFamily="49" charset="-122"/>
              </a:rPr>
              <a:t>4.</a:t>
            </a:r>
            <a:r>
              <a:rPr lang="zh-CN" altLang="en-US" sz="2400" dirty="0" smtClean="0">
                <a:latin typeface="楷体" pitchFamily="49" charset="-122"/>
                <a:ea typeface="楷体" pitchFamily="49" charset="-122"/>
              </a:rPr>
              <a:t>平衡功能：</a:t>
            </a:r>
            <a:r>
              <a:rPr lang="en-US" altLang="zh-CN" sz="2400" dirty="0" smtClean="0">
                <a:latin typeface="楷体" pitchFamily="49" charset="-122"/>
                <a:ea typeface="楷体" pitchFamily="49" charset="-122"/>
              </a:rPr>
              <a:t>Berg</a:t>
            </a:r>
            <a:r>
              <a:rPr lang="zh-CN" altLang="en-US" sz="2400" dirty="0">
                <a:latin typeface="楷体" pitchFamily="49" charset="-122"/>
                <a:ea typeface="楷体" pitchFamily="49" charset="-122"/>
              </a:rPr>
              <a:t>平衡量</a:t>
            </a:r>
            <a:r>
              <a:rPr lang="zh-CN" altLang="en-US" sz="2400" dirty="0" smtClean="0">
                <a:latin typeface="楷体" pitchFamily="49" charset="-122"/>
                <a:ea typeface="楷体" pitchFamily="49" charset="-122"/>
              </a:rPr>
              <a:t>表、平衡仪测试</a:t>
            </a:r>
            <a:endParaRPr lang="en-US" altLang="zh-CN" sz="2400" dirty="0" smtClean="0">
              <a:latin typeface="楷体" pitchFamily="49" charset="-122"/>
              <a:ea typeface="楷体" pitchFamily="49" charset="-122"/>
            </a:endParaRPr>
          </a:p>
          <a:p>
            <a:pPr>
              <a:lnSpc>
                <a:spcPct val="150000"/>
              </a:lnSpc>
            </a:pPr>
            <a:r>
              <a:rPr lang="en-US" altLang="zh-CN" sz="2400" dirty="0" smtClean="0">
                <a:latin typeface="楷体" pitchFamily="49" charset="-122"/>
                <a:ea typeface="楷体" pitchFamily="49" charset="-122"/>
              </a:rPr>
              <a:t>5.</a:t>
            </a:r>
            <a:r>
              <a:rPr lang="zh-CN" altLang="en-US" sz="2400" dirty="0" smtClean="0">
                <a:latin typeface="楷体" pitchFamily="49" charset="-122"/>
                <a:ea typeface="楷体" pitchFamily="49" charset="-122"/>
              </a:rPr>
              <a:t>步行功能：观察法；测量表（</a:t>
            </a:r>
            <a:r>
              <a:rPr lang="en-US" altLang="zh-CN" sz="2400" dirty="0" smtClean="0">
                <a:latin typeface="楷体" pitchFamily="49" charset="-122"/>
                <a:ea typeface="楷体" pitchFamily="49" charset="-122"/>
              </a:rPr>
              <a:t>10m</a:t>
            </a:r>
            <a:r>
              <a:rPr lang="zh-CN" altLang="en-US" sz="2400" dirty="0" smtClean="0">
                <a:latin typeface="楷体" pitchFamily="49" charset="-122"/>
                <a:ea typeface="楷体" pitchFamily="49" charset="-122"/>
              </a:rPr>
              <a:t>步行速度评测方法、步态分析系统等）；</a:t>
            </a:r>
            <a:endParaRPr lang="en-US" altLang="zh-CN" sz="2400" dirty="0" smtClean="0">
              <a:latin typeface="楷体" pitchFamily="49" charset="-122"/>
              <a:ea typeface="楷体" pitchFamily="49" charset="-122"/>
            </a:endParaRPr>
          </a:p>
          <a:p>
            <a:pPr>
              <a:lnSpc>
                <a:spcPct val="150000"/>
              </a:lnSpc>
            </a:pPr>
            <a:r>
              <a:rPr lang="en-US" altLang="zh-CN" sz="2400" dirty="0">
                <a:latin typeface="楷体" pitchFamily="49" charset="-122"/>
                <a:ea typeface="楷体" pitchFamily="49" charset="-122"/>
              </a:rPr>
              <a:t> </a:t>
            </a:r>
            <a:r>
              <a:rPr lang="en-US" altLang="zh-CN" sz="2400" dirty="0" smtClean="0">
                <a:latin typeface="楷体" pitchFamily="49" charset="-122"/>
                <a:ea typeface="楷体" pitchFamily="49" charset="-122"/>
              </a:rPr>
              <a:t>           </a:t>
            </a:r>
            <a:r>
              <a:rPr lang="zh-CN" altLang="en-US" sz="2400" dirty="0" smtClean="0">
                <a:latin typeface="楷体" pitchFamily="49" charset="-122"/>
                <a:ea typeface="楷体" pitchFamily="49" charset="-122"/>
              </a:rPr>
              <a:t>量表法（</a:t>
            </a:r>
            <a:r>
              <a:rPr lang="en-US" altLang="zh-CN" sz="2400" dirty="0" smtClean="0">
                <a:latin typeface="楷体" pitchFamily="49" charset="-122"/>
                <a:ea typeface="楷体" pitchFamily="49" charset="-122"/>
              </a:rPr>
              <a:t>Hoffer</a:t>
            </a:r>
            <a:r>
              <a:rPr lang="zh-CN" altLang="en-US" sz="2400" dirty="0" smtClean="0">
                <a:latin typeface="楷体" pitchFamily="49" charset="-122"/>
                <a:ea typeface="楷体" pitchFamily="49" charset="-122"/>
              </a:rPr>
              <a:t>步行能力分级）</a:t>
            </a:r>
            <a:endParaRPr lang="en-US" altLang="zh-CN" sz="2400" dirty="0" smtClean="0">
              <a:latin typeface="楷体" pitchFamily="49" charset="-122"/>
              <a:ea typeface="楷体" pitchFamily="49" charset="-122"/>
            </a:endParaRPr>
          </a:p>
          <a:p>
            <a:pPr>
              <a:lnSpc>
                <a:spcPct val="150000"/>
              </a:lnSpc>
            </a:pPr>
            <a:r>
              <a:rPr lang="en-US" altLang="zh-CN" sz="2400" dirty="0" smtClean="0">
                <a:latin typeface="楷体" pitchFamily="49" charset="-122"/>
                <a:ea typeface="楷体" pitchFamily="49" charset="-122"/>
              </a:rPr>
              <a:t>6.</a:t>
            </a:r>
            <a:r>
              <a:rPr lang="zh-CN" altLang="en-US" sz="2400" dirty="0" smtClean="0">
                <a:latin typeface="楷体" pitchFamily="49" charset="-122"/>
                <a:ea typeface="楷体" pitchFamily="49" charset="-122"/>
              </a:rPr>
              <a:t>吞咽功能：</a:t>
            </a:r>
            <a:r>
              <a:rPr lang="en-US" altLang="zh-CN" sz="2400" dirty="0" smtClean="0">
                <a:latin typeface="楷体" pitchFamily="49" charset="-122"/>
                <a:ea typeface="楷体" pitchFamily="49" charset="-122"/>
              </a:rPr>
              <a:t>RSST</a:t>
            </a:r>
            <a:r>
              <a:rPr lang="zh-CN" altLang="en-US" sz="2400" dirty="0" smtClean="0">
                <a:latin typeface="楷体" pitchFamily="49" charset="-122"/>
                <a:ea typeface="楷体" pitchFamily="49" charset="-122"/>
              </a:rPr>
              <a:t>、饮水试验等</a:t>
            </a:r>
            <a:endParaRPr lang="en-US" altLang="zh-CN" sz="2400" dirty="0" smtClean="0">
              <a:latin typeface="楷体" pitchFamily="49" charset="-122"/>
              <a:ea typeface="楷体" pitchFamily="49" charset="-122"/>
            </a:endParaRPr>
          </a:p>
          <a:p>
            <a:pPr>
              <a:lnSpc>
                <a:spcPct val="150000"/>
              </a:lnSpc>
            </a:pPr>
            <a:r>
              <a:rPr lang="en-US" altLang="zh-CN" sz="2400" dirty="0" smtClean="0">
                <a:latin typeface="楷体" pitchFamily="49" charset="-122"/>
                <a:ea typeface="楷体" pitchFamily="49" charset="-122"/>
              </a:rPr>
              <a:t>7.</a:t>
            </a:r>
            <a:r>
              <a:rPr lang="zh-CN" altLang="en-US" sz="2400" dirty="0" smtClean="0">
                <a:latin typeface="楷体" pitchFamily="49" charset="-122"/>
                <a:ea typeface="楷体" pitchFamily="49" charset="-122"/>
              </a:rPr>
              <a:t>构音障碍：</a:t>
            </a:r>
            <a:r>
              <a:rPr lang="en-US" altLang="zh-CN" sz="2400" dirty="0" err="1" smtClean="0">
                <a:latin typeface="楷体" pitchFamily="49" charset="-122"/>
                <a:ea typeface="楷体" pitchFamily="49" charset="-122"/>
              </a:rPr>
              <a:t>Frenchay</a:t>
            </a:r>
            <a:r>
              <a:rPr lang="zh-CN" altLang="en-US" sz="2400" dirty="0" smtClean="0">
                <a:latin typeface="楷体" pitchFamily="49" charset="-122"/>
                <a:ea typeface="楷体" pitchFamily="49" charset="-122"/>
              </a:rPr>
              <a:t>构音障碍评定法</a:t>
            </a:r>
            <a:endParaRPr lang="en-US" altLang="zh-CN" sz="2400" dirty="0" smtClean="0">
              <a:latin typeface="楷体" pitchFamily="49" charset="-122"/>
              <a:ea typeface="楷体" pitchFamily="49" charset="-122"/>
            </a:endParaRPr>
          </a:p>
          <a:p>
            <a:pPr>
              <a:lnSpc>
                <a:spcPct val="150000"/>
              </a:lnSpc>
            </a:pPr>
            <a:r>
              <a:rPr lang="en-US" altLang="zh-CN" sz="2800" b="1" i="1" dirty="0" smtClean="0">
                <a:solidFill>
                  <a:srgbClr val="0070C0"/>
                </a:solidFill>
                <a:latin typeface="楷体" pitchFamily="49" charset="-122"/>
                <a:ea typeface="楷体" pitchFamily="49" charset="-122"/>
              </a:rPr>
              <a:t>ADL</a:t>
            </a:r>
            <a:r>
              <a:rPr lang="zh-CN" altLang="en-US" sz="2800" b="1" i="1" dirty="0" smtClean="0">
                <a:solidFill>
                  <a:srgbClr val="0070C0"/>
                </a:solidFill>
                <a:latin typeface="楷体" pitchFamily="49" charset="-122"/>
                <a:ea typeface="楷体" pitchFamily="49" charset="-122"/>
              </a:rPr>
              <a:t>评定</a:t>
            </a:r>
            <a:endParaRPr lang="en-US" altLang="zh-CN" sz="2800" b="1" i="1" dirty="0" smtClean="0">
              <a:solidFill>
                <a:srgbClr val="0070C0"/>
              </a:solidFill>
              <a:latin typeface="楷体" pitchFamily="49" charset="-122"/>
              <a:ea typeface="楷体" pitchFamily="49" charset="-122"/>
            </a:endParaRPr>
          </a:p>
          <a:p>
            <a:pPr>
              <a:lnSpc>
                <a:spcPct val="150000"/>
              </a:lnSpc>
            </a:pPr>
            <a:r>
              <a:rPr lang="zh-CN" altLang="en-US" sz="2400" dirty="0" smtClean="0">
                <a:latin typeface="楷体" pitchFamily="49" charset="-122"/>
                <a:ea typeface="楷体" pitchFamily="49" charset="-122"/>
              </a:rPr>
              <a:t>改良</a:t>
            </a:r>
            <a:r>
              <a:rPr lang="en-US" altLang="zh-CN" sz="2400" dirty="0" err="1" smtClean="0">
                <a:latin typeface="楷体" pitchFamily="49" charset="-122"/>
                <a:ea typeface="楷体" pitchFamily="49" charset="-122"/>
              </a:rPr>
              <a:t>Barthel</a:t>
            </a:r>
            <a:r>
              <a:rPr lang="zh-CN" altLang="en-US" sz="2400" dirty="0" smtClean="0">
                <a:latin typeface="楷体" pitchFamily="49" charset="-122"/>
                <a:ea typeface="楷体" pitchFamily="49" charset="-122"/>
              </a:rPr>
              <a:t>指数、</a:t>
            </a:r>
            <a:r>
              <a:rPr lang="en-US" altLang="zh-CN" sz="2400" dirty="0" smtClean="0">
                <a:latin typeface="楷体" pitchFamily="49" charset="-122"/>
                <a:ea typeface="楷体" pitchFamily="49" charset="-122"/>
              </a:rPr>
              <a:t>FIM</a:t>
            </a:r>
            <a:r>
              <a:rPr lang="zh-CN" altLang="en-US" sz="2400" dirty="0" smtClean="0">
                <a:latin typeface="楷体" pitchFamily="49" charset="-122"/>
                <a:ea typeface="楷体" pitchFamily="49" charset="-122"/>
              </a:rPr>
              <a:t>量表</a:t>
            </a:r>
            <a:endParaRPr lang="en-US" altLang="zh-CN" sz="2400" dirty="0" smtClean="0">
              <a:latin typeface="楷体" pitchFamily="49" charset="-122"/>
              <a:ea typeface="楷体" pitchFamily="49" charset="-122"/>
            </a:endParaRPr>
          </a:p>
        </p:txBody>
      </p:sp>
    </p:spTree>
    <p:extLst>
      <p:ext uri="{BB962C8B-B14F-4D97-AF65-F5344CB8AC3E}">
        <p14:creationId xmlns:p14="http://schemas.microsoft.com/office/powerpoint/2010/main" val="416360394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752"/>
            <a:ext cx="12190476" cy="6858858"/>
          </a:xfrm>
          <a:prstGeom prst="rect">
            <a:avLst/>
          </a:prstGeom>
        </p:spPr>
      </p:pic>
      <p:grpSp>
        <p:nvGrpSpPr>
          <p:cNvPr id="26" name="组合 25"/>
          <p:cNvGrpSpPr/>
          <p:nvPr/>
        </p:nvGrpSpPr>
        <p:grpSpPr>
          <a:xfrm>
            <a:off x="631246" y="4833059"/>
            <a:ext cx="2067145" cy="523220"/>
            <a:chOff x="631246" y="4833059"/>
            <a:chExt cx="2067145" cy="523220"/>
          </a:xfrm>
        </p:grpSpPr>
        <p:sp>
          <p:nvSpPr>
            <p:cNvPr id="14" name="文本框 13"/>
            <p:cNvSpPr txBox="1"/>
            <p:nvPr/>
          </p:nvSpPr>
          <p:spPr>
            <a:xfrm>
              <a:off x="886630" y="4833059"/>
              <a:ext cx="1811761" cy="523220"/>
            </a:xfrm>
            <a:prstGeom prst="rect">
              <a:avLst/>
            </a:prstGeom>
            <a:noFill/>
          </p:spPr>
          <p:txBody>
            <a:bodyPr wrap="square" rtlCol="0">
              <a:spAutoFit/>
            </a:bodyPr>
            <a:lstStyle/>
            <a:p>
              <a:pPr algn="ctr"/>
              <a:r>
                <a:rPr lang="zh-CN" altLang="en-US" sz="2800" b="1" spc="300" dirty="0" smtClean="0">
                  <a:solidFill>
                    <a:schemeClr val="bg1"/>
                  </a:solidFill>
                  <a:latin typeface="微软雅黑" panose="020B0503020204020204" pitchFamily="34" charset="-122"/>
                  <a:ea typeface="微软雅黑" panose="020B0503020204020204" pitchFamily="34" charset="-122"/>
                </a:rPr>
                <a:t>分析讨论</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燕尾形 26"/>
          <p:cNvSpPr/>
          <p:nvPr/>
        </p:nvSpPr>
        <p:spPr>
          <a:xfrm>
            <a:off x="1511773" y="90355"/>
            <a:ext cx="280737" cy="344906"/>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TextBox 27"/>
          <p:cNvSpPr txBox="1"/>
          <p:nvPr/>
        </p:nvSpPr>
        <p:spPr>
          <a:xfrm>
            <a:off x="281336" y="64168"/>
            <a:ext cx="1210588" cy="400110"/>
          </a:xfrm>
          <a:prstGeom prst="rect">
            <a:avLst/>
          </a:prstGeom>
          <a:noFill/>
        </p:spPr>
        <p:txBody>
          <a:bodyPr wrap="none" rtlCol="0">
            <a:spAutoFit/>
          </a:bodyPr>
          <a:lstStyle/>
          <a:p>
            <a:r>
              <a:rPr lang="zh-CN" altLang="en-US" sz="2000" b="1" dirty="0" smtClean="0">
                <a:latin typeface="微软雅黑" pitchFamily="34" charset="-122"/>
                <a:ea typeface="微软雅黑" pitchFamily="34" charset="-122"/>
              </a:rPr>
              <a:t>康复评定</a:t>
            </a:r>
            <a:endParaRPr lang="zh-CN" altLang="en-US" sz="2000" b="1" dirty="0">
              <a:latin typeface="微软雅黑" pitchFamily="34" charset="-122"/>
              <a:ea typeface="微软雅黑" pitchFamily="34" charset="-122"/>
            </a:endParaRPr>
          </a:p>
        </p:txBody>
      </p:sp>
      <p:cxnSp>
        <p:nvCxnSpPr>
          <p:cNvPr id="30" name="直接连接符 29"/>
          <p:cNvCxnSpPr/>
          <p:nvPr/>
        </p:nvCxnSpPr>
        <p:spPr>
          <a:xfrm>
            <a:off x="337288" y="435261"/>
            <a:ext cx="1306832" cy="0"/>
          </a:xfrm>
          <a:prstGeom prst="line">
            <a:avLst/>
          </a:prstGeom>
          <a:ln>
            <a:solidFill>
              <a:srgbClr val="0070C0"/>
            </a:solidFill>
          </a:ln>
        </p:spPr>
        <p:style>
          <a:lnRef idx="2">
            <a:schemeClr val="accent5"/>
          </a:lnRef>
          <a:fillRef idx="0">
            <a:schemeClr val="accent5"/>
          </a:fillRef>
          <a:effectRef idx="1">
            <a:schemeClr val="accent5"/>
          </a:effectRef>
          <a:fontRef idx="minor">
            <a:schemeClr val="tx1"/>
          </a:fontRef>
        </p:style>
      </p:cxnSp>
      <p:sp>
        <p:nvSpPr>
          <p:cNvPr id="9" name="TextBox 8"/>
          <p:cNvSpPr txBox="1"/>
          <p:nvPr/>
        </p:nvSpPr>
        <p:spPr>
          <a:xfrm>
            <a:off x="337287" y="642256"/>
            <a:ext cx="7827784" cy="5355312"/>
          </a:xfrm>
          <a:prstGeom prst="rect">
            <a:avLst/>
          </a:prstGeom>
          <a:noFill/>
        </p:spPr>
        <p:txBody>
          <a:bodyPr wrap="none" rtlCol="0">
            <a:spAutoFit/>
          </a:bodyPr>
          <a:lstStyle/>
          <a:p>
            <a:pPr>
              <a:lnSpc>
                <a:spcPct val="150000"/>
              </a:lnSpc>
            </a:pPr>
            <a:r>
              <a:rPr lang="zh-CN" altLang="en-US" sz="2800" b="1" i="1" dirty="0">
                <a:solidFill>
                  <a:srgbClr val="0070C0"/>
                </a:solidFill>
                <a:latin typeface="楷体" pitchFamily="49" charset="-122"/>
                <a:ea typeface="楷体" pitchFamily="49" charset="-122"/>
              </a:rPr>
              <a:t>认知功能评定</a:t>
            </a:r>
            <a:endParaRPr lang="en-US" altLang="zh-CN" sz="2800" b="1" i="1" dirty="0">
              <a:solidFill>
                <a:srgbClr val="0070C0"/>
              </a:solidFill>
              <a:latin typeface="楷体" pitchFamily="49" charset="-122"/>
              <a:ea typeface="楷体" pitchFamily="49" charset="-122"/>
            </a:endParaRPr>
          </a:p>
          <a:p>
            <a:pPr>
              <a:lnSpc>
                <a:spcPct val="150000"/>
              </a:lnSpc>
            </a:pPr>
            <a:r>
              <a:rPr lang="en-US" altLang="zh-CN" sz="2400" dirty="0">
                <a:latin typeface="楷体" pitchFamily="49" charset="-122"/>
                <a:ea typeface="楷体" pitchFamily="49" charset="-122"/>
              </a:rPr>
              <a:t>MMSE</a:t>
            </a:r>
            <a:r>
              <a:rPr lang="zh-CN" altLang="en-US" sz="2400" dirty="0">
                <a:latin typeface="楷体" pitchFamily="49" charset="-122"/>
                <a:ea typeface="楷体" pitchFamily="49" charset="-122"/>
              </a:rPr>
              <a:t>、</a:t>
            </a:r>
            <a:r>
              <a:rPr lang="en-US" altLang="zh-CN" sz="2400" dirty="0" err="1">
                <a:latin typeface="楷体" pitchFamily="49" charset="-122"/>
                <a:ea typeface="楷体" pitchFamily="49" charset="-122"/>
              </a:rPr>
              <a:t>Rivermead</a:t>
            </a:r>
            <a:r>
              <a:rPr lang="zh-CN" altLang="en-US" sz="2400" dirty="0">
                <a:latin typeface="楷体" pitchFamily="49" charset="-122"/>
                <a:ea typeface="楷体" pitchFamily="49" charset="-122"/>
              </a:rPr>
              <a:t>行为记忆测试、</a:t>
            </a:r>
            <a:r>
              <a:rPr lang="zh-CN" altLang="en-US" sz="2400" dirty="0" smtClean="0">
                <a:latin typeface="楷体" pitchFamily="49" charset="-122"/>
                <a:ea typeface="楷体" pitchFamily="49" charset="-122"/>
              </a:rPr>
              <a:t>韦氏成人智力量表</a:t>
            </a:r>
            <a:endParaRPr lang="en-US" altLang="zh-CN" sz="2400" b="1" i="1" dirty="0" smtClean="0">
              <a:solidFill>
                <a:srgbClr val="0070C0"/>
              </a:solidFill>
              <a:latin typeface="楷体" pitchFamily="49" charset="-122"/>
              <a:ea typeface="楷体" pitchFamily="49" charset="-122"/>
            </a:endParaRPr>
          </a:p>
          <a:p>
            <a:pPr>
              <a:lnSpc>
                <a:spcPct val="150000"/>
              </a:lnSpc>
            </a:pPr>
            <a:r>
              <a:rPr lang="zh-CN" altLang="en-US" sz="2800" b="1" i="1" dirty="0" smtClean="0">
                <a:solidFill>
                  <a:srgbClr val="0070C0"/>
                </a:solidFill>
                <a:latin typeface="楷体" pitchFamily="49" charset="-122"/>
                <a:ea typeface="楷体" pitchFamily="49" charset="-122"/>
              </a:rPr>
              <a:t>心理功能</a:t>
            </a:r>
            <a:endParaRPr lang="en-US" altLang="zh-CN" sz="2800" b="1" i="1" dirty="0" smtClean="0">
              <a:solidFill>
                <a:srgbClr val="0070C0"/>
              </a:solidFill>
              <a:latin typeface="楷体" pitchFamily="49" charset="-122"/>
              <a:ea typeface="楷体" pitchFamily="49" charset="-122"/>
            </a:endParaRPr>
          </a:p>
          <a:p>
            <a:pPr>
              <a:lnSpc>
                <a:spcPct val="150000"/>
              </a:lnSpc>
            </a:pPr>
            <a:r>
              <a:rPr lang="zh-CN" altLang="en-US" sz="2400" dirty="0" smtClean="0">
                <a:latin typeface="楷体" pitchFamily="49" charset="-122"/>
                <a:ea typeface="楷体" pitchFamily="49" charset="-122"/>
              </a:rPr>
              <a:t>汉密尔顿抑郁量表（</a:t>
            </a:r>
            <a:r>
              <a:rPr lang="en-US" altLang="zh-CN" sz="2400" dirty="0" smtClean="0">
                <a:latin typeface="楷体" pitchFamily="49" charset="-122"/>
                <a:ea typeface="楷体" pitchFamily="49" charset="-122"/>
              </a:rPr>
              <a:t>HAMD</a:t>
            </a:r>
            <a:r>
              <a:rPr lang="zh-CN" altLang="en-US" sz="2400" dirty="0" smtClean="0">
                <a:latin typeface="楷体" pitchFamily="49" charset="-122"/>
                <a:ea typeface="楷体" pitchFamily="49" charset="-122"/>
              </a:rPr>
              <a:t>）、汉密尔顿焦虑量表（</a:t>
            </a:r>
            <a:r>
              <a:rPr lang="en-US" altLang="zh-CN" sz="2400" dirty="0" smtClean="0">
                <a:latin typeface="楷体" pitchFamily="49" charset="-122"/>
                <a:ea typeface="楷体" pitchFamily="49" charset="-122"/>
              </a:rPr>
              <a:t>HAMA</a:t>
            </a:r>
            <a:r>
              <a:rPr lang="zh-CN" altLang="en-US" sz="2000" dirty="0" smtClean="0">
                <a:latin typeface="楷体" pitchFamily="49" charset="-122"/>
                <a:ea typeface="楷体" pitchFamily="49" charset="-122"/>
              </a:rPr>
              <a:t>）</a:t>
            </a:r>
            <a:endParaRPr lang="en-US" altLang="zh-CN" sz="2000" dirty="0" smtClean="0">
              <a:latin typeface="楷体" pitchFamily="49" charset="-122"/>
              <a:ea typeface="楷体" pitchFamily="49" charset="-122"/>
            </a:endParaRPr>
          </a:p>
          <a:p>
            <a:pPr>
              <a:lnSpc>
                <a:spcPct val="150000"/>
              </a:lnSpc>
            </a:pPr>
            <a:r>
              <a:rPr lang="zh-CN" altLang="en-US" sz="2800" b="1" i="1" dirty="0" smtClean="0">
                <a:solidFill>
                  <a:srgbClr val="0070C0"/>
                </a:solidFill>
                <a:latin typeface="楷体" pitchFamily="49" charset="-122"/>
                <a:ea typeface="楷体" pitchFamily="49" charset="-122"/>
              </a:rPr>
              <a:t>综合评定</a:t>
            </a:r>
            <a:endParaRPr lang="en-US" altLang="zh-CN" sz="2800" b="1" i="1" dirty="0" smtClean="0">
              <a:solidFill>
                <a:srgbClr val="0070C0"/>
              </a:solidFill>
              <a:latin typeface="楷体" pitchFamily="49" charset="-122"/>
              <a:ea typeface="楷体" pitchFamily="49" charset="-122"/>
            </a:endParaRPr>
          </a:p>
          <a:p>
            <a:pPr>
              <a:lnSpc>
                <a:spcPct val="150000"/>
              </a:lnSpc>
            </a:pPr>
            <a:r>
              <a:rPr lang="en-US" altLang="zh-CN" sz="2400" dirty="0" smtClean="0">
                <a:latin typeface="楷体" pitchFamily="49" charset="-122"/>
                <a:ea typeface="楷体" pitchFamily="49" charset="-122"/>
              </a:rPr>
              <a:t>1.</a:t>
            </a:r>
            <a:r>
              <a:rPr lang="zh-CN" altLang="en-US" sz="2400" b="1" dirty="0" smtClean="0">
                <a:solidFill>
                  <a:srgbClr val="FF0000"/>
                </a:solidFill>
                <a:latin typeface="楷体" pitchFamily="49" charset="-122"/>
                <a:ea typeface="楷体" pitchFamily="49" charset="-122"/>
              </a:rPr>
              <a:t>统一帕金森评分量表</a:t>
            </a:r>
            <a:r>
              <a:rPr lang="zh-CN" altLang="en-US" sz="2400" dirty="0" smtClean="0">
                <a:latin typeface="楷体" pitchFamily="49" charset="-122"/>
                <a:ea typeface="楷体" pitchFamily="49" charset="-122"/>
              </a:rPr>
              <a:t>（</a:t>
            </a:r>
            <a:r>
              <a:rPr lang="en-US" altLang="zh-CN" sz="2400" dirty="0" smtClean="0">
                <a:latin typeface="楷体" pitchFamily="49" charset="-122"/>
                <a:ea typeface="楷体" pitchFamily="49" charset="-122"/>
              </a:rPr>
              <a:t>UPDRS</a:t>
            </a:r>
            <a:r>
              <a:rPr lang="zh-CN" altLang="en-US" sz="2400" dirty="0" smtClean="0">
                <a:latin typeface="楷体" pitchFamily="49" charset="-122"/>
                <a:ea typeface="楷体" pitchFamily="49" charset="-122"/>
              </a:rPr>
              <a:t>）</a:t>
            </a:r>
            <a:endParaRPr lang="en-US" altLang="zh-CN" sz="2400" dirty="0" smtClean="0">
              <a:latin typeface="楷体" pitchFamily="49" charset="-122"/>
              <a:ea typeface="楷体" pitchFamily="49" charset="-122"/>
            </a:endParaRPr>
          </a:p>
          <a:p>
            <a:pPr>
              <a:lnSpc>
                <a:spcPct val="150000"/>
              </a:lnSpc>
            </a:pPr>
            <a:r>
              <a:rPr lang="en-US" altLang="zh-CN" sz="2400" dirty="0" smtClean="0">
                <a:latin typeface="楷体" pitchFamily="49" charset="-122"/>
                <a:ea typeface="楷体" pitchFamily="49" charset="-122"/>
              </a:rPr>
              <a:t>2.Hoehn-Yahr</a:t>
            </a:r>
            <a:r>
              <a:rPr lang="zh-CN" altLang="en-US" sz="2400" dirty="0" smtClean="0">
                <a:latin typeface="楷体" pitchFamily="49" charset="-122"/>
                <a:ea typeface="楷体" pitchFamily="49" charset="-122"/>
              </a:rPr>
              <a:t>分级</a:t>
            </a:r>
            <a:r>
              <a:rPr lang="zh-CN" altLang="en-US" sz="2400" dirty="0" smtClean="0">
                <a:latin typeface="楷体" pitchFamily="49" charset="-122"/>
                <a:ea typeface="楷体" pitchFamily="49" charset="-122"/>
              </a:rPr>
              <a:t>法</a:t>
            </a:r>
            <a:endParaRPr lang="en-US" altLang="zh-CN" sz="2400" dirty="0" smtClean="0">
              <a:latin typeface="楷体" pitchFamily="49" charset="-122"/>
              <a:ea typeface="楷体" pitchFamily="49" charset="-122"/>
            </a:endParaRPr>
          </a:p>
          <a:p>
            <a:pPr>
              <a:lnSpc>
                <a:spcPct val="150000"/>
              </a:lnSpc>
            </a:pPr>
            <a:r>
              <a:rPr lang="en-US" altLang="zh-CN" sz="2400" dirty="0" smtClean="0">
                <a:latin typeface="楷体" pitchFamily="49" charset="-122"/>
                <a:ea typeface="楷体" pitchFamily="49" charset="-122"/>
              </a:rPr>
              <a:t>3.</a:t>
            </a:r>
            <a:r>
              <a:rPr lang="zh-CN" altLang="en-US" sz="2400" dirty="0" smtClean="0">
                <a:latin typeface="楷体" pitchFamily="49" charset="-122"/>
                <a:ea typeface="楷体" pitchFamily="49" charset="-122"/>
              </a:rPr>
              <a:t>改良</a:t>
            </a:r>
            <a:r>
              <a:rPr lang="en-US" altLang="zh-CN" sz="2400" dirty="0" err="1" smtClean="0">
                <a:latin typeface="楷体" pitchFamily="49" charset="-122"/>
                <a:ea typeface="楷体" pitchFamily="49" charset="-122"/>
              </a:rPr>
              <a:t>Hoehn-Yahr</a:t>
            </a:r>
            <a:r>
              <a:rPr lang="zh-CN" altLang="en-US" sz="2400" dirty="0">
                <a:latin typeface="楷体" pitchFamily="49" charset="-122"/>
                <a:ea typeface="楷体" pitchFamily="49" charset="-122"/>
              </a:rPr>
              <a:t>分级</a:t>
            </a:r>
            <a:r>
              <a:rPr lang="zh-CN" altLang="en-US" sz="2400" dirty="0" smtClean="0">
                <a:latin typeface="楷体" pitchFamily="49" charset="-122"/>
                <a:ea typeface="楷体" pitchFamily="49" charset="-122"/>
              </a:rPr>
              <a:t>法</a:t>
            </a:r>
            <a:endParaRPr lang="en-US" altLang="zh-CN" sz="2400" dirty="0">
              <a:latin typeface="楷体" pitchFamily="49" charset="-122"/>
              <a:ea typeface="楷体" pitchFamily="49" charset="-122"/>
            </a:endParaRPr>
          </a:p>
          <a:p>
            <a:pPr>
              <a:lnSpc>
                <a:spcPct val="150000"/>
              </a:lnSpc>
            </a:pPr>
            <a:r>
              <a:rPr lang="en-US" altLang="zh-CN" sz="2400" dirty="0" smtClean="0">
                <a:latin typeface="楷体" pitchFamily="49" charset="-122"/>
                <a:ea typeface="楷体" pitchFamily="49" charset="-122"/>
              </a:rPr>
              <a:t>4.</a:t>
            </a:r>
            <a:r>
              <a:rPr lang="zh-CN" altLang="en-US" sz="2400" dirty="0" smtClean="0">
                <a:latin typeface="楷体" pitchFamily="49" charset="-122"/>
                <a:ea typeface="楷体" pitchFamily="49" charset="-122"/>
              </a:rPr>
              <a:t>韦氏</a:t>
            </a:r>
            <a:r>
              <a:rPr lang="zh-CN" altLang="en-US" sz="2400" dirty="0" smtClean="0">
                <a:latin typeface="楷体" pitchFamily="49" charset="-122"/>
                <a:ea typeface="楷体" pitchFamily="49" charset="-122"/>
              </a:rPr>
              <a:t>帕金森病评定量表</a:t>
            </a:r>
            <a:endParaRPr lang="en-US" altLang="zh-CN" sz="2400" dirty="0" smtClean="0">
              <a:latin typeface="楷体" pitchFamily="49" charset="-122"/>
              <a:ea typeface="楷体" pitchFamily="49" charset="-122"/>
            </a:endParaRPr>
          </a:p>
        </p:txBody>
      </p:sp>
      <p:sp>
        <p:nvSpPr>
          <p:cNvPr id="5" name="燕尾形箭头 4">
            <a:hlinkClick r:id="rId3" tooltip="统一帕金森评分量表"/>
          </p:cNvPr>
          <p:cNvSpPr/>
          <p:nvPr/>
        </p:nvSpPr>
        <p:spPr>
          <a:xfrm>
            <a:off x="4974771" y="3877039"/>
            <a:ext cx="304800" cy="248647"/>
          </a:xfrm>
          <a:prstGeom prst="notchedRightArrow">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燕尾形箭头 12">
            <a:hlinkClick r:id="rId4" action="ppaction://hlinksldjump" tooltip="Hoehn-Yahr分级法"/>
          </p:cNvPr>
          <p:cNvSpPr/>
          <p:nvPr/>
        </p:nvSpPr>
        <p:spPr>
          <a:xfrm>
            <a:off x="3602967" y="4419600"/>
            <a:ext cx="304800" cy="248647"/>
          </a:xfrm>
          <a:prstGeom prst="notchedRightArrow">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燕尾形箭头 14">
            <a:hlinkClick r:id="rId5" tooltip="韦氏帕金森病评定量表"/>
          </p:cNvPr>
          <p:cNvSpPr/>
          <p:nvPr/>
        </p:nvSpPr>
        <p:spPr>
          <a:xfrm>
            <a:off x="4098779" y="5530747"/>
            <a:ext cx="304800" cy="248647"/>
          </a:xfrm>
          <a:prstGeom prst="notchedRightArrow">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燕尾形箭头 15">
            <a:hlinkClick r:id="rId6" action="ppaction://hlinksldjump"/>
          </p:cNvPr>
          <p:cNvSpPr/>
          <p:nvPr/>
        </p:nvSpPr>
        <p:spPr>
          <a:xfrm>
            <a:off x="4016420" y="4986461"/>
            <a:ext cx="304800" cy="248647"/>
          </a:xfrm>
          <a:prstGeom prst="notchedRightArrow">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7149046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6491"/>
            <a:ext cx="12190476" cy="6858858"/>
          </a:xfrm>
          <a:prstGeom prst="rect">
            <a:avLst/>
          </a:prstGeom>
        </p:spPr>
      </p:pic>
      <p:sp>
        <p:nvSpPr>
          <p:cNvPr id="5" name="矩形 4"/>
          <p:cNvSpPr/>
          <p:nvPr/>
        </p:nvSpPr>
        <p:spPr>
          <a:xfrm>
            <a:off x="0" y="0"/>
            <a:ext cx="2953779" cy="6858858"/>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442560" y="278293"/>
            <a:ext cx="2511219" cy="1258018"/>
            <a:chOff x="0" y="112403"/>
            <a:chExt cx="2511219" cy="1258018"/>
          </a:xfrm>
        </p:grpSpPr>
        <p:sp>
          <p:nvSpPr>
            <p:cNvPr id="7" name="文本框 6"/>
            <p:cNvSpPr txBox="1"/>
            <p:nvPr/>
          </p:nvSpPr>
          <p:spPr>
            <a:xfrm>
              <a:off x="0" y="112403"/>
              <a:ext cx="1857828" cy="830997"/>
            </a:xfrm>
            <a:prstGeom prst="rect">
              <a:avLst/>
            </a:prstGeom>
            <a:noFill/>
          </p:spPr>
          <p:txBody>
            <a:bodyPr wrap="square" rtlCol="0">
              <a:spAutoFit/>
            </a:bodyPr>
            <a:lstStyle/>
            <a:p>
              <a:pPr algn="ctr"/>
              <a:r>
                <a:rPr lang="zh-CN" altLang="en-US" sz="4800" b="1" dirty="0">
                  <a:solidFill>
                    <a:schemeClr val="bg1"/>
                  </a:solidFill>
                  <a:latin typeface="微软雅黑" panose="020B0503020204020204" pitchFamily="34" charset="-122"/>
                  <a:ea typeface="微软雅黑" panose="020B0503020204020204" pitchFamily="34" charset="-122"/>
                </a:rPr>
                <a:t>目录</a:t>
              </a:r>
            </a:p>
          </p:txBody>
        </p:sp>
        <p:sp>
          <p:nvSpPr>
            <p:cNvPr id="8" name="文本框 7"/>
            <p:cNvSpPr txBox="1"/>
            <p:nvPr/>
          </p:nvSpPr>
          <p:spPr>
            <a:xfrm>
              <a:off x="188686" y="847201"/>
              <a:ext cx="2322533"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CONTENTS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631246" y="2008858"/>
            <a:ext cx="2067146" cy="523220"/>
            <a:chOff x="631246" y="2008858"/>
            <a:chExt cx="2067146" cy="523220"/>
          </a:xfrm>
        </p:grpSpPr>
        <p:sp>
          <p:nvSpPr>
            <p:cNvPr id="9" name="文本框 8"/>
            <p:cNvSpPr txBox="1"/>
            <p:nvPr/>
          </p:nvSpPr>
          <p:spPr>
            <a:xfrm>
              <a:off x="886631" y="2008858"/>
              <a:ext cx="1811761" cy="523220"/>
            </a:xfrm>
            <a:prstGeom prst="rect">
              <a:avLst/>
            </a:prstGeom>
            <a:noFill/>
          </p:spPr>
          <p:txBody>
            <a:bodyPr wrap="square" rtlCol="0">
              <a:spAutoFit/>
            </a:bodyPr>
            <a:lstStyle/>
            <a:p>
              <a:pPr algn="ctr"/>
              <a:r>
                <a:rPr lang="zh-CN" altLang="en-US" sz="2800" b="1" spc="300" dirty="0" smtClean="0">
                  <a:solidFill>
                    <a:schemeClr val="bg1"/>
                  </a:solidFill>
                  <a:latin typeface="微软雅黑" panose="020B0503020204020204" pitchFamily="34" charset="-122"/>
                  <a:ea typeface="微软雅黑" panose="020B0503020204020204" pitchFamily="34" charset="-122"/>
                  <a:hlinkClick r:id="rId3" action="ppaction://hlinksldjump"/>
                </a:rPr>
                <a:t>流行病学</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631246" y="2702877"/>
            <a:ext cx="2067145" cy="523220"/>
            <a:chOff x="631246" y="2702877"/>
            <a:chExt cx="2067145" cy="523220"/>
          </a:xfrm>
        </p:grpSpPr>
        <p:sp>
          <p:nvSpPr>
            <p:cNvPr id="11" name="文本框 10"/>
            <p:cNvSpPr txBox="1"/>
            <p:nvPr/>
          </p:nvSpPr>
          <p:spPr>
            <a:xfrm>
              <a:off x="886630" y="2702877"/>
              <a:ext cx="1811761" cy="523220"/>
            </a:xfrm>
            <a:prstGeom prst="rect">
              <a:avLst/>
            </a:prstGeom>
            <a:noFill/>
          </p:spPr>
          <p:txBody>
            <a:bodyPr wrap="square" rtlCol="0">
              <a:spAutoFit/>
            </a:bodyPr>
            <a:lstStyle/>
            <a:p>
              <a:pPr algn="ctr"/>
              <a:r>
                <a:rPr lang="zh-CN" altLang="en-US" sz="2800" b="1" spc="300" dirty="0" smtClean="0">
                  <a:solidFill>
                    <a:schemeClr val="bg1"/>
                  </a:solidFill>
                  <a:latin typeface="微软雅黑" panose="020B0503020204020204" pitchFamily="34" charset="-122"/>
                  <a:ea typeface="微软雅黑" panose="020B0503020204020204" pitchFamily="34" charset="-122"/>
                  <a:hlinkClick r:id="rId4" action="ppaction://hlinksldjump"/>
                </a:rPr>
                <a:t>临床特点</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631246" y="3412938"/>
            <a:ext cx="2067145" cy="523220"/>
            <a:chOff x="631246" y="3412938"/>
            <a:chExt cx="2067145" cy="523220"/>
          </a:xfrm>
        </p:grpSpPr>
        <p:sp>
          <p:nvSpPr>
            <p:cNvPr id="12" name="文本框 11"/>
            <p:cNvSpPr txBox="1"/>
            <p:nvPr/>
          </p:nvSpPr>
          <p:spPr>
            <a:xfrm>
              <a:off x="886630" y="3412938"/>
              <a:ext cx="1811761" cy="523220"/>
            </a:xfrm>
            <a:prstGeom prst="rect">
              <a:avLst/>
            </a:prstGeom>
            <a:noFill/>
          </p:spPr>
          <p:txBody>
            <a:bodyPr wrap="square" rtlCol="0">
              <a:spAutoFit/>
            </a:bodyPr>
            <a:lstStyle/>
            <a:p>
              <a:pPr algn="ctr"/>
              <a:r>
                <a:rPr lang="zh-CN" altLang="en-US" sz="2800" b="1" spc="300" dirty="0" smtClean="0">
                  <a:solidFill>
                    <a:schemeClr val="bg1"/>
                  </a:solidFill>
                  <a:latin typeface="微软雅黑" panose="020B0503020204020204" pitchFamily="34" charset="-122"/>
                  <a:ea typeface="微软雅黑" panose="020B0503020204020204" pitchFamily="34" charset="-122"/>
                  <a:hlinkClick r:id="rId5" action="ppaction://hlinksldjump"/>
                </a:rPr>
                <a:t>鉴别诊断</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631246" y="3566340"/>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631246" y="4122999"/>
            <a:ext cx="2067145" cy="523220"/>
            <a:chOff x="631246" y="4122999"/>
            <a:chExt cx="2067145" cy="523220"/>
          </a:xfrm>
        </p:grpSpPr>
        <p:sp>
          <p:nvSpPr>
            <p:cNvPr id="13" name="文本框 12"/>
            <p:cNvSpPr txBox="1"/>
            <p:nvPr/>
          </p:nvSpPr>
          <p:spPr>
            <a:xfrm>
              <a:off x="886630" y="4122999"/>
              <a:ext cx="1811761" cy="523220"/>
            </a:xfrm>
            <a:prstGeom prst="rect">
              <a:avLst/>
            </a:prstGeom>
            <a:noFill/>
          </p:spPr>
          <p:txBody>
            <a:bodyPr wrap="square" rtlCol="0">
              <a:spAutoFit/>
            </a:bodyPr>
            <a:lstStyle/>
            <a:p>
              <a:pPr algn="ctr"/>
              <a:r>
                <a:rPr lang="zh-CN" altLang="en-US" sz="2800" b="1" spc="300" dirty="0" smtClean="0">
                  <a:solidFill>
                    <a:schemeClr val="bg1"/>
                  </a:solidFill>
                  <a:latin typeface="微软雅黑" panose="020B0503020204020204" pitchFamily="34" charset="-122"/>
                  <a:ea typeface="微软雅黑" panose="020B0503020204020204" pitchFamily="34" charset="-122"/>
                  <a:hlinkClick r:id="rId6" action="ppaction://hlinksldjump"/>
                </a:rPr>
                <a:t>康复评定</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631246" y="4833059"/>
            <a:ext cx="2067145" cy="523220"/>
            <a:chOff x="631246" y="4833059"/>
            <a:chExt cx="2067145" cy="523220"/>
          </a:xfrm>
        </p:grpSpPr>
        <p:sp>
          <p:nvSpPr>
            <p:cNvPr id="14" name="文本框 13"/>
            <p:cNvSpPr txBox="1"/>
            <p:nvPr/>
          </p:nvSpPr>
          <p:spPr>
            <a:xfrm>
              <a:off x="886630" y="4833059"/>
              <a:ext cx="1811761" cy="523220"/>
            </a:xfrm>
            <a:prstGeom prst="rect">
              <a:avLst/>
            </a:prstGeom>
            <a:solidFill>
              <a:srgbClr val="0070C0"/>
            </a:solidFill>
          </p:spPr>
          <p:txBody>
            <a:bodyPr wrap="square" rtlCol="0">
              <a:spAutoFit/>
            </a:bodyPr>
            <a:lstStyle/>
            <a:p>
              <a:pPr algn="ctr"/>
              <a:r>
                <a:rPr lang="zh-CN" altLang="en-US" sz="2800" b="1" spc="300" dirty="0" smtClean="0">
                  <a:solidFill>
                    <a:schemeClr val="bg1"/>
                  </a:solidFill>
                  <a:latin typeface="微软雅黑" panose="020B0503020204020204" pitchFamily="34" charset="-122"/>
                  <a:ea typeface="微软雅黑" panose="020B0503020204020204" pitchFamily="34" charset="-122"/>
                  <a:hlinkClick r:id="rId7" action="ppaction://hlinksldjump"/>
                </a:rPr>
                <a:t>康复治疗</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6096762" y="2967764"/>
            <a:ext cx="3698514" cy="923330"/>
            <a:chOff x="6096762" y="2967764"/>
            <a:chExt cx="3698514" cy="923330"/>
          </a:xfrm>
        </p:grpSpPr>
        <p:sp>
          <p:nvSpPr>
            <p:cNvPr id="27" name="文本框 21"/>
            <p:cNvSpPr txBox="1"/>
            <p:nvPr/>
          </p:nvSpPr>
          <p:spPr>
            <a:xfrm>
              <a:off x="6834320" y="2967764"/>
              <a:ext cx="2960956" cy="923330"/>
            </a:xfrm>
            <a:prstGeom prst="rect">
              <a:avLst/>
            </a:prstGeom>
            <a:noFill/>
          </p:spPr>
          <p:txBody>
            <a:bodyPr wrap="square" rtlCol="0">
              <a:spAutoFit/>
            </a:bodyPr>
            <a:lstStyle/>
            <a:p>
              <a:r>
                <a:rPr lang="zh-CN" altLang="en-US" sz="5400" b="1" dirty="0" smtClean="0">
                  <a:solidFill>
                    <a:srgbClr val="0071C1"/>
                  </a:solidFill>
                  <a:latin typeface="微软雅黑" panose="020B0503020204020204" pitchFamily="34" charset="-122"/>
                  <a:ea typeface="微软雅黑" panose="020B0503020204020204" pitchFamily="34" charset="-122"/>
                </a:rPr>
                <a:t>康复治疗</a:t>
              </a:r>
              <a:endParaRPr lang="zh-CN" altLang="en-US" sz="5400" b="1" dirty="0">
                <a:solidFill>
                  <a:srgbClr val="0071C1"/>
                </a:solidFill>
                <a:latin typeface="微软雅黑" panose="020B0503020204020204" pitchFamily="34" charset="-122"/>
                <a:ea typeface="微软雅黑" panose="020B0503020204020204" pitchFamily="34" charset="-122"/>
              </a:endParaRPr>
            </a:p>
          </p:txBody>
        </p:sp>
        <p:pic>
          <p:nvPicPr>
            <p:cNvPr id="28" name="图片 2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096762" y="3036805"/>
              <a:ext cx="700832" cy="778089"/>
            </a:xfrm>
            <a:prstGeom prst="rect">
              <a:avLst/>
            </a:prstGeom>
          </p:spPr>
        </p:pic>
      </p:grpSp>
      <p:grpSp>
        <p:nvGrpSpPr>
          <p:cNvPr id="29" name="组合 28"/>
          <p:cNvGrpSpPr/>
          <p:nvPr/>
        </p:nvGrpSpPr>
        <p:grpSpPr>
          <a:xfrm>
            <a:off x="631246" y="5574309"/>
            <a:ext cx="2067146" cy="523220"/>
            <a:chOff x="631246" y="2008858"/>
            <a:chExt cx="2067146" cy="523220"/>
          </a:xfrm>
        </p:grpSpPr>
        <p:sp>
          <p:nvSpPr>
            <p:cNvPr id="30" name="文本框 8"/>
            <p:cNvSpPr txBox="1"/>
            <p:nvPr/>
          </p:nvSpPr>
          <p:spPr>
            <a:xfrm>
              <a:off x="886631" y="2008858"/>
              <a:ext cx="1811761" cy="523220"/>
            </a:xfrm>
            <a:prstGeom prst="rect">
              <a:avLst/>
            </a:prstGeom>
            <a:solidFill>
              <a:srgbClr val="0070C0"/>
            </a:solidFill>
          </p:spPr>
          <p:txBody>
            <a:bodyPr wrap="square" rtlCol="0">
              <a:spAutoFit/>
            </a:bodyPr>
            <a:lstStyle/>
            <a:p>
              <a:pPr algn="ctr"/>
              <a:r>
                <a:rPr lang="zh-CN" altLang="en-US" sz="2800" b="1" spc="300" dirty="0" smtClean="0">
                  <a:solidFill>
                    <a:schemeClr val="bg1"/>
                  </a:solidFill>
                  <a:latin typeface="微软雅黑" panose="020B0503020204020204" pitchFamily="34" charset="-122"/>
                  <a:ea typeface="微软雅黑" panose="020B0503020204020204" pitchFamily="34" charset="-122"/>
                  <a:hlinkClick r:id="rId9" action="ppaction://hlinksldjump"/>
                </a:rPr>
                <a:t>参考文献</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31" name="矩形 30"/>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2589216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45833E-6 -4.07407E-6 L 0.04401 0.00186 " pathEditMode="relative" rAng="0" ptsTypes="AA">
                                      <p:cBhvr>
                                        <p:cTn id="6" dur="750" fill="hold"/>
                                        <p:tgtEl>
                                          <p:spTgt spid="26"/>
                                        </p:tgtEl>
                                        <p:attrNameLst>
                                          <p:attrName>ppt_x</p:attrName>
                                          <p:attrName>ppt_y</p:attrName>
                                        </p:attrNameLst>
                                      </p:cBhvr>
                                      <p:rCtr x="2201" y="93"/>
                                    </p:animMotion>
                                  </p:childTnLst>
                                </p:cTn>
                              </p:par>
                            </p:childTnLst>
                          </p:cTn>
                        </p:par>
                        <p:par>
                          <p:cTn id="7" fill="hold">
                            <p:stCondLst>
                              <p:cond delay="750"/>
                            </p:stCondLst>
                            <p:childTnLst>
                              <p:par>
                                <p:cTn id="8" presetID="10" presetClass="entr" presetSubtype="0" fill="hold" nodeType="after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 y="-3722"/>
            <a:ext cx="12190476" cy="6858858"/>
          </a:xfrm>
          <a:prstGeom prst="rect">
            <a:avLst/>
          </a:prstGeom>
        </p:spPr>
      </p:pic>
      <p:grpSp>
        <p:nvGrpSpPr>
          <p:cNvPr id="26" name="组合 25"/>
          <p:cNvGrpSpPr/>
          <p:nvPr/>
        </p:nvGrpSpPr>
        <p:grpSpPr>
          <a:xfrm>
            <a:off x="631246" y="4833059"/>
            <a:ext cx="2067145" cy="523220"/>
            <a:chOff x="631246" y="4833059"/>
            <a:chExt cx="2067145" cy="523220"/>
          </a:xfrm>
        </p:grpSpPr>
        <p:sp>
          <p:nvSpPr>
            <p:cNvPr id="14" name="文本框 13"/>
            <p:cNvSpPr txBox="1"/>
            <p:nvPr/>
          </p:nvSpPr>
          <p:spPr>
            <a:xfrm>
              <a:off x="886630" y="4833059"/>
              <a:ext cx="1811761" cy="523220"/>
            </a:xfrm>
            <a:prstGeom prst="rect">
              <a:avLst/>
            </a:prstGeom>
            <a:noFill/>
          </p:spPr>
          <p:txBody>
            <a:bodyPr wrap="square" rtlCol="0">
              <a:spAutoFit/>
            </a:bodyPr>
            <a:lstStyle/>
            <a:p>
              <a:pPr algn="ctr"/>
              <a:r>
                <a:rPr lang="zh-CN" altLang="en-US" sz="2800" b="1" spc="300" dirty="0" smtClean="0">
                  <a:solidFill>
                    <a:schemeClr val="bg1"/>
                  </a:solidFill>
                  <a:latin typeface="微软雅黑" panose="020B0503020204020204" pitchFamily="34" charset="-122"/>
                  <a:ea typeface="微软雅黑" panose="020B0503020204020204" pitchFamily="34" charset="-122"/>
                </a:rPr>
                <a:t>分析讨论</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燕尾形 26"/>
          <p:cNvSpPr/>
          <p:nvPr/>
        </p:nvSpPr>
        <p:spPr>
          <a:xfrm>
            <a:off x="1511773" y="90355"/>
            <a:ext cx="280737" cy="344906"/>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TextBox 27"/>
          <p:cNvSpPr txBox="1"/>
          <p:nvPr/>
        </p:nvSpPr>
        <p:spPr>
          <a:xfrm>
            <a:off x="281336" y="64168"/>
            <a:ext cx="1210588" cy="400110"/>
          </a:xfrm>
          <a:prstGeom prst="rect">
            <a:avLst/>
          </a:prstGeom>
          <a:noFill/>
        </p:spPr>
        <p:txBody>
          <a:bodyPr wrap="none" rtlCol="0">
            <a:spAutoFit/>
          </a:bodyPr>
          <a:lstStyle/>
          <a:p>
            <a:r>
              <a:rPr lang="zh-CN" altLang="en-US" sz="2000" b="1" dirty="0" smtClean="0">
                <a:latin typeface="微软雅黑" pitchFamily="34" charset="-122"/>
                <a:ea typeface="微软雅黑" pitchFamily="34" charset="-122"/>
              </a:rPr>
              <a:t>康复治疗</a:t>
            </a:r>
            <a:endParaRPr lang="zh-CN" altLang="en-US" sz="2000" b="1" dirty="0">
              <a:latin typeface="微软雅黑" pitchFamily="34" charset="-122"/>
              <a:ea typeface="微软雅黑" pitchFamily="34" charset="-122"/>
            </a:endParaRPr>
          </a:p>
        </p:txBody>
      </p:sp>
      <p:cxnSp>
        <p:nvCxnSpPr>
          <p:cNvPr id="30" name="直接连接符 29"/>
          <p:cNvCxnSpPr/>
          <p:nvPr/>
        </p:nvCxnSpPr>
        <p:spPr>
          <a:xfrm>
            <a:off x="337288" y="435261"/>
            <a:ext cx="1306832" cy="0"/>
          </a:xfrm>
          <a:prstGeom prst="line">
            <a:avLst/>
          </a:prstGeom>
          <a:ln>
            <a:solidFill>
              <a:srgbClr val="0070C0"/>
            </a:solidFill>
          </a:ln>
        </p:spPr>
        <p:style>
          <a:lnRef idx="2">
            <a:schemeClr val="accent5"/>
          </a:lnRef>
          <a:fillRef idx="0">
            <a:schemeClr val="accent5"/>
          </a:fillRef>
          <a:effectRef idx="1">
            <a:schemeClr val="accent5"/>
          </a:effectRef>
          <a:fontRef idx="minor">
            <a:schemeClr val="tx1"/>
          </a:fontRef>
        </p:style>
      </p:cxnSp>
      <p:sp>
        <p:nvSpPr>
          <p:cNvPr id="3" name="TextBox 2"/>
          <p:cNvSpPr txBox="1"/>
          <p:nvPr/>
        </p:nvSpPr>
        <p:spPr>
          <a:xfrm>
            <a:off x="3698655" y="992480"/>
            <a:ext cx="4716356" cy="584775"/>
          </a:xfrm>
          <a:prstGeom prst="rect">
            <a:avLst/>
          </a:prstGeom>
          <a:noFill/>
        </p:spPr>
        <p:txBody>
          <a:bodyPr wrap="none" rtlCol="0">
            <a:spAutoFit/>
          </a:bodyPr>
          <a:lstStyle/>
          <a:p>
            <a:r>
              <a:rPr lang="zh-CN" altLang="en-US" sz="3200" b="1" dirty="0" smtClean="0">
                <a:solidFill>
                  <a:srgbClr val="0070C0"/>
                </a:solidFill>
                <a:latin typeface="隶书" pitchFamily="49" charset="-122"/>
                <a:ea typeface="隶书" pitchFamily="49" charset="-122"/>
              </a:rPr>
              <a:t>治疗方法：“三驾马车”</a:t>
            </a:r>
            <a:endParaRPr lang="zh-CN" altLang="en-US" sz="3200" b="1" dirty="0">
              <a:solidFill>
                <a:srgbClr val="0070C0"/>
              </a:solidFill>
              <a:latin typeface="隶书" pitchFamily="49" charset="-122"/>
              <a:ea typeface="隶书" pitchFamily="49"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704" y="2127359"/>
            <a:ext cx="2611725" cy="2611725"/>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6734" y="3434025"/>
            <a:ext cx="3751942" cy="2836469"/>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8571" y="1254090"/>
            <a:ext cx="3019925" cy="3484994"/>
          </a:xfrm>
          <a:prstGeom prst="rect">
            <a:avLst/>
          </a:prstGeom>
        </p:spPr>
      </p:pic>
      <p:sp>
        <p:nvSpPr>
          <p:cNvPr id="2" name="TextBox 1"/>
          <p:cNvSpPr txBox="1"/>
          <p:nvPr/>
        </p:nvSpPr>
        <p:spPr>
          <a:xfrm>
            <a:off x="1393371" y="4852259"/>
            <a:ext cx="1005403" cy="584775"/>
          </a:xfrm>
          <a:prstGeom prst="rect">
            <a:avLst/>
          </a:prstGeom>
          <a:noFill/>
        </p:spPr>
        <p:txBody>
          <a:bodyPr wrap="none" rtlCol="0">
            <a:spAutoFit/>
          </a:bodyPr>
          <a:lstStyle/>
          <a:p>
            <a:r>
              <a:rPr lang="zh-CN" altLang="en-US" sz="3200" dirty="0" smtClean="0">
                <a:latin typeface="隶书" pitchFamily="49" charset="-122"/>
                <a:ea typeface="隶书" pitchFamily="49" charset="-122"/>
              </a:rPr>
              <a:t>药物</a:t>
            </a:r>
            <a:endParaRPr lang="zh-CN" altLang="en-US" sz="3200" dirty="0">
              <a:latin typeface="隶书" pitchFamily="49" charset="-122"/>
              <a:ea typeface="隶书" pitchFamily="49" charset="-122"/>
            </a:endParaRPr>
          </a:p>
        </p:txBody>
      </p:sp>
      <p:sp>
        <p:nvSpPr>
          <p:cNvPr id="8" name="TextBox 7"/>
          <p:cNvSpPr txBox="1"/>
          <p:nvPr/>
        </p:nvSpPr>
        <p:spPr>
          <a:xfrm>
            <a:off x="5834743" y="3005983"/>
            <a:ext cx="1175657" cy="584775"/>
          </a:xfrm>
          <a:prstGeom prst="rect">
            <a:avLst/>
          </a:prstGeom>
          <a:noFill/>
        </p:spPr>
        <p:txBody>
          <a:bodyPr wrap="square" rtlCol="0">
            <a:spAutoFit/>
          </a:bodyPr>
          <a:lstStyle/>
          <a:p>
            <a:r>
              <a:rPr lang="zh-CN" altLang="en-US" sz="3200" dirty="0" smtClean="0">
                <a:latin typeface="隶书" pitchFamily="49" charset="-122"/>
                <a:ea typeface="隶书" pitchFamily="49" charset="-122"/>
              </a:rPr>
              <a:t>手术</a:t>
            </a:r>
            <a:endParaRPr lang="zh-CN" altLang="en-US" sz="3200" dirty="0">
              <a:latin typeface="隶书" pitchFamily="49" charset="-122"/>
              <a:ea typeface="隶书" pitchFamily="49" charset="-122"/>
            </a:endParaRPr>
          </a:p>
        </p:txBody>
      </p:sp>
      <p:sp>
        <p:nvSpPr>
          <p:cNvPr id="9" name="TextBox 8"/>
          <p:cNvSpPr txBox="1"/>
          <p:nvPr/>
        </p:nvSpPr>
        <p:spPr>
          <a:xfrm>
            <a:off x="10047513" y="4739084"/>
            <a:ext cx="1005403" cy="584775"/>
          </a:xfrm>
          <a:prstGeom prst="rect">
            <a:avLst/>
          </a:prstGeom>
          <a:noFill/>
        </p:spPr>
        <p:txBody>
          <a:bodyPr wrap="none" rtlCol="0">
            <a:spAutoFit/>
          </a:bodyPr>
          <a:lstStyle/>
          <a:p>
            <a:r>
              <a:rPr lang="zh-CN" altLang="en-US" sz="3200" dirty="0" smtClean="0">
                <a:latin typeface="隶书" pitchFamily="49" charset="-122"/>
                <a:ea typeface="隶书" pitchFamily="49" charset="-122"/>
              </a:rPr>
              <a:t>康复</a:t>
            </a:r>
            <a:endParaRPr lang="zh-CN" altLang="en-US" sz="3200" dirty="0">
              <a:latin typeface="隶书" pitchFamily="49" charset="-122"/>
              <a:ea typeface="隶书" pitchFamily="49" charset="-122"/>
            </a:endParaRPr>
          </a:p>
        </p:txBody>
      </p:sp>
    </p:spTree>
    <p:extLst>
      <p:ext uri="{BB962C8B-B14F-4D97-AF65-F5344CB8AC3E}">
        <p14:creationId xmlns:p14="http://schemas.microsoft.com/office/powerpoint/2010/main" val="416360394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722"/>
            <a:ext cx="12190476" cy="6858858"/>
          </a:xfrm>
          <a:prstGeom prst="rect">
            <a:avLst/>
          </a:prstGeom>
        </p:spPr>
      </p:pic>
      <p:grpSp>
        <p:nvGrpSpPr>
          <p:cNvPr id="26" name="组合 25"/>
          <p:cNvGrpSpPr/>
          <p:nvPr/>
        </p:nvGrpSpPr>
        <p:grpSpPr>
          <a:xfrm>
            <a:off x="631246" y="4833059"/>
            <a:ext cx="2067145" cy="523220"/>
            <a:chOff x="631246" y="4833059"/>
            <a:chExt cx="2067145" cy="523220"/>
          </a:xfrm>
        </p:grpSpPr>
        <p:sp>
          <p:nvSpPr>
            <p:cNvPr id="14" name="文本框 13"/>
            <p:cNvSpPr txBox="1"/>
            <p:nvPr/>
          </p:nvSpPr>
          <p:spPr>
            <a:xfrm>
              <a:off x="886630" y="4833059"/>
              <a:ext cx="1811761" cy="523220"/>
            </a:xfrm>
            <a:prstGeom prst="rect">
              <a:avLst/>
            </a:prstGeom>
            <a:noFill/>
          </p:spPr>
          <p:txBody>
            <a:bodyPr wrap="square" rtlCol="0">
              <a:spAutoFit/>
            </a:bodyPr>
            <a:lstStyle/>
            <a:p>
              <a:pPr algn="ctr"/>
              <a:r>
                <a:rPr lang="zh-CN" altLang="en-US" sz="2800" b="1" spc="300" dirty="0" smtClean="0">
                  <a:solidFill>
                    <a:schemeClr val="bg1"/>
                  </a:solidFill>
                  <a:latin typeface="微软雅黑" panose="020B0503020204020204" pitchFamily="34" charset="-122"/>
                  <a:ea typeface="微软雅黑" panose="020B0503020204020204" pitchFamily="34" charset="-122"/>
                </a:rPr>
                <a:t>分析讨论</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燕尾形 26"/>
          <p:cNvSpPr/>
          <p:nvPr/>
        </p:nvSpPr>
        <p:spPr>
          <a:xfrm>
            <a:off x="1511773" y="90355"/>
            <a:ext cx="280737" cy="344906"/>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TextBox 27"/>
          <p:cNvSpPr txBox="1"/>
          <p:nvPr/>
        </p:nvSpPr>
        <p:spPr>
          <a:xfrm>
            <a:off x="281336" y="64168"/>
            <a:ext cx="1210588" cy="400110"/>
          </a:xfrm>
          <a:prstGeom prst="rect">
            <a:avLst/>
          </a:prstGeom>
          <a:noFill/>
        </p:spPr>
        <p:txBody>
          <a:bodyPr wrap="none" rtlCol="0">
            <a:spAutoFit/>
          </a:bodyPr>
          <a:lstStyle/>
          <a:p>
            <a:r>
              <a:rPr lang="zh-CN" altLang="en-US" sz="2000" b="1" dirty="0" smtClean="0">
                <a:latin typeface="微软雅黑" pitchFamily="34" charset="-122"/>
                <a:ea typeface="微软雅黑" pitchFamily="34" charset="-122"/>
              </a:rPr>
              <a:t>康复治疗</a:t>
            </a:r>
            <a:endParaRPr lang="zh-CN" altLang="en-US" sz="2000" b="1" dirty="0">
              <a:latin typeface="微软雅黑" pitchFamily="34" charset="-122"/>
              <a:ea typeface="微软雅黑" pitchFamily="34" charset="-122"/>
            </a:endParaRPr>
          </a:p>
        </p:txBody>
      </p:sp>
      <p:cxnSp>
        <p:nvCxnSpPr>
          <p:cNvPr id="30" name="直接连接符 29"/>
          <p:cNvCxnSpPr/>
          <p:nvPr/>
        </p:nvCxnSpPr>
        <p:spPr>
          <a:xfrm>
            <a:off x="337288" y="435261"/>
            <a:ext cx="1306832" cy="0"/>
          </a:xfrm>
          <a:prstGeom prst="line">
            <a:avLst/>
          </a:prstGeom>
          <a:ln>
            <a:solidFill>
              <a:srgbClr val="0070C0"/>
            </a:solidFill>
          </a:ln>
        </p:spPr>
        <p:style>
          <a:lnRef idx="2">
            <a:schemeClr val="accent5"/>
          </a:lnRef>
          <a:fillRef idx="0">
            <a:schemeClr val="accent5"/>
          </a:fillRef>
          <a:effectRef idx="1">
            <a:schemeClr val="accent5"/>
          </a:effectRef>
          <a:fontRef idx="minor">
            <a:schemeClr val="tx1"/>
          </a:fontRef>
        </p:style>
      </p:cxnSp>
      <p:sp>
        <p:nvSpPr>
          <p:cNvPr id="2" name="TextBox 1"/>
          <p:cNvSpPr txBox="1"/>
          <p:nvPr/>
        </p:nvSpPr>
        <p:spPr>
          <a:xfrm>
            <a:off x="631246" y="968829"/>
            <a:ext cx="7879080" cy="4062651"/>
          </a:xfrm>
          <a:prstGeom prst="rect">
            <a:avLst/>
          </a:prstGeom>
          <a:noFill/>
        </p:spPr>
        <p:txBody>
          <a:bodyPr wrap="none" rtlCol="0">
            <a:spAutoFit/>
          </a:bodyPr>
          <a:lstStyle/>
          <a:p>
            <a:pPr>
              <a:lnSpc>
                <a:spcPct val="150000"/>
              </a:lnSpc>
            </a:pPr>
            <a:r>
              <a:rPr lang="en-US" altLang="zh-CN" sz="2800" b="1" i="1" dirty="0" smtClean="0">
                <a:latin typeface="楷体" pitchFamily="49" charset="-122"/>
                <a:ea typeface="楷体" pitchFamily="49" charset="-122"/>
              </a:rPr>
              <a:t>[</a:t>
            </a:r>
            <a:r>
              <a:rPr lang="zh-CN" altLang="en-US" sz="2800" b="1" i="1" dirty="0" smtClean="0">
                <a:latin typeface="楷体" pitchFamily="49" charset="-122"/>
                <a:ea typeface="楷体" pitchFamily="49" charset="-122"/>
              </a:rPr>
              <a:t>药物治疗</a:t>
            </a:r>
            <a:r>
              <a:rPr lang="en-US" altLang="zh-CN" sz="2800" b="1" i="1" dirty="0" smtClean="0">
                <a:latin typeface="楷体" pitchFamily="49" charset="-122"/>
                <a:ea typeface="楷体" pitchFamily="49" charset="-122"/>
              </a:rPr>
              <a:t>]</a:t>
            </a:r>
          </a:p>
          <a:p>
            <a:pPr>
              <a:lnSpc>
                <a:spcPct val="150000"/>
              </a:lnSpc>
            </a:pPr>
            <a:r>
              <a:rPr lang="en-US" altLang="zh-CN" sz="2400" dirty="0" smtClean="0">
                <a:latin typeface="楷体" pitchFamily="49" charset="-122"/>
                <a:ea typeface="楷体" pitchFamily="49" charset="-122"/>
              </a:rPr>
              <a:t>1.</a:t>
            </a:r>
            <a:r>
              <a:rPr lang="zh-CN" altLang="en-US" sz="2400" b="1" dirty="0" smtClean="0">
                <a:solidFill>
                  <a:srgbClr val="0070C0"/>
                </a:solidFill>
                <a:latin typeface="楷体" pitchFamily="49" charset="-122"/>
                <a:ea typeface="楷体" pitchFamily="49" charset="-122"/>
              </a:rPr>
              <a:t>多巴胺替代疗法：</a:t>
            </a:r>
            <a:r>
              <a:rPr lang="zh-CN" altLang="en-US" sz="2400" dirty="0" smtClean="0">
                <a:solidFill>
                  <a:srgbClr val="0070C0"/>
                </a:solidFill>
                <a:latin typeface="楷体" pitchFamily="49" charset="-122"/>
                <a:ea typeface="楷体" pitchFamily="49" charset="-122"/>
              </a:rPr>
              <a:t>左旋多巴</a:t>
            </a:r>
            <a:r>
              <a:rPr lang="zh-CN" altLang="en-US" sz="2400" dirty="0" smtClean="0">
                <a:latin typeface="楷体" pitchFamily="49" charset="-122"/>
                <a:ea typeface="楷体" pitchFamily="49" charset="-122"/>
              </a:rPr>
              <a:t>、美多巴、信尼麦等</a:t>
            </a:r>
            <a:endParaRPr lang="en-US" altLang="zh-CN" sz="2400" dirty="0" smtClean="0">
              <a:latin typeface="楷体" pitchFamily="49" charset="-122"/>
              <a:ea typeface="楷体" pitchFamily="49" charset="-122"/>
            </a:endParaRPr>
          </a:p>
          <a:p>
            <a:pPr>
              <a:lnSpc>
                <a:spcPct val="150000"/>
              </a:lnSpc>
            </a:pPr>
            <a:r>
              <a:rPr lang="en-US" altLang="zh-CN" sz="2400" dirty="0" smtClean="0">
                <a:latin typeface="楷体" pitchFamily="49" charset="-122"/>
                <a:ea typeface="楷体" pitchFamily="49" charset="-122"/>
              </a:rPr>
              <a:t>2.</a:t>
            </a:r>
            <a:r>
              <a:rPr lang="zh-CN" altLang="en-US" sz="2400" dirty="0" smtClean="0">
                <a:latin typeface="楷体" pitchFamily="49" charset="-122"/>
                <a:ea typeface="楷体" pitchFamily="49" charset="-122"/>
              </a:rPr>
              <a:t>抗胆碱能药物：安坦、盐酸苯海索等</a:t>
            </a:r>
            <a:endParaRPr lang="en-US" altLang="zh-CN" sz="2400" dirty="0" smtClean="0">
              <a:latin typeface="楷体" pitchFamily="49" charset="-122"/>
              <a:ea typeface="楷体" pitchFamily="49" charset="-122"/>
            </a:endParaRPr>
          </a:p>
          <a:p>
            <a:pPr>
              <a:lnSpc>
                <a:spcPct val="150000"/>
              </a:lnSpc>
            </a:pPr>
            <a:r>
              <a:rPr lang="en-US" altLang="zh-CN" sz="2400" dirty="0" smtClean="0">
                <a:latin typeface="楷体" pitchFamily="49" charset="-122"/>
                <a:ea typeface="楷体" pitchFamily="49" charset="-122"/>
              </a:rPr>
              <a:t>3.</a:t>
            </a:r>
            <a:r>
              <a:rPr lang="zh-CN" altLang="en-US" sz="2400" dirty="0" smtClean="0">
                <a:latin typeface="楷体" pitchFamily="49" charset="-122"/>
                <a:ea typeface="楷体" pitchFamily="49" charset="-122"/>
              </a:rPr>
              <a:t>金刚烷胺：</a:t>
            </a:r>
            <a:r>
              <a:rPr lang="en-US" altLang="zh-CN" sz="2400" dirty="0" smtClean="0">
                <a:latin typeface="楷体" pitchFamily="49" charset="-122"/>
                <a:ea typeface="楷体" pitchFamily="49" charset="-122"/>
              </a:rPr>
              <a:t>ADS-5102(</a:t>
            </a:r>
            <a:r>
              <a:rPr lang="zh-CN" altLang="en-US" sz="2400" dirty="0" smtClean="0">
                <a:latin typeface="楷体" pitchFamily="49" charset="-122"/>
                <a:ea typeface="楷体" pitchFamily="49" charset="-122"/>
              </a:rPr>
              <a:t>美</a:t>
            </a:r>
            <a:r>
              <a:rPr lang="en-US" altLang="zh-CN" sz="2400" dirty="0" smtClean="0">
                <a:latin typeface="楷体" pitchFamily="49" charset="-122"/>
                <a:ea typeface="楷体" pitchFamily="49" charset="-122"/>
              </a:rPr>
              <a:t>)</a:t>
            </a:r>
            <a:r>
              <a:rPr lang="zh-CN" altLang="en-US" sz="2400" dirty="0" smtClean="0">
                <a:latin typeface="楷体" pitchFamily="49" charset="-122"/>
                <a:ea typeface="楷体" pitchFamily="49" charset="-122"/>
              </a:rPr>
              <a:t>、</a:t>
            </a:r>
            <a:r>
              <a:rPr lang="en-US" altLang="zh-CN" sz="2400" dirty="0" err="1" smtClean="0">
                <a:latin typeface="楷体" pitchFamily="49" charset="-122"/>
                <a:ea typeface="楷体" pitchFamily="49" charset="-122"/>
              </a:rPr>
              <a:t>Gocovri</a:t>
            </a:r>
            <a:r>
              <a:rPr lang="zh-CN" altLang="en-US" sz="2400" dirty="0" smtClean="0">
                <a:latin typeface="楷体" pitchFamily="49" charset="-122"/>
                <a:ea typeface="楷体" pitchFamily="49" charset="-122"/>
              </a:rPr>
              <a:t>（美）</a:t>
            </a:r>
            <a:endParaRPr lang="en-US" altLang="zh-CN" sz="2400" dirty="0" smtClean="0">
              <a:latin typeface="楷体" pitchFamily="49" charset="-122"/>
              <a:ea typeface="楷体" pitchFamily="49" charset="-122"/>
            </a:endParaRPr>
          </a:p>
          <a:p>
            <a:pPr>
              <a:lnSpc>
                <a:spcPct val="150000"/>
              </a:lnSpc>
            </a:pPr>
            <a:r>
              <a:rPr lang="en-US" altLang="zh-CN" sz="2400" dirty="0" smtClean="0">
                <a:latin typeface="楷体" pitchFamily="49" charset="-122"/>
                <a:ea typeface="楷体" pitchFamily="49" charset="-122"/>
              </a:rPr>
              <a:t>4.</a:t>
            </a:r>
            <a:r>
              <a:rPr lang="zh-CN" altLang="en-US" sz="2400" dirty="0" smtClean="0">
                <a:latin typeface="楷体" pitchFamily="49" charset="-122"/>
                <a:ea typeface="楷体" pitchFamily="49" charset="-122"/>
              </a:rPr>
              <a:t>多巴胺受体激动剂：泰舒达、森福罗、罗匹尼洛等</a:t>
            </a:r>
            <a:endParaRPr lang="en-US" altLang="zh-CN" sz="2400" dirty="0" smtClean="0">
              <a:latin typeface="楷体" pitchFamily="49" charset="-122"/>
              <a:ea typeface="楷体" pitchFamily="49" charset="-122"/>
            </a:endParaRPr>
          </a:p>
          <a:p>
            <a:pPr>
              <a:lnSpc>
                <a:spcPct val="150000"/>
              </a:lnSpc>
            </a:pPr>
            <a:r>
              <a:rPr lang="en-US" altLang="zh-CN" sz="2400" dirty="0" smtClean="0">
                <a:latin typeface="楷体" pitchFamily="49" charset="-122"/>
                <a:ea typeface="楷体" pitchFamily="49" charset="-122"/>
              </a:rPr>
              <a:t>5.</a:t>
            </a:r>
            <a:r>
              <a:rPr lang="zh-CN" altLang="en-US" sz="2400" dirty="0" smtClean="0">
                <a:latin typeface="楷体" pitchFamily="49" charset="-122"/>
                <a:ea typeface="楷体" pitchFamily="49" charset="-122"/>
              </a:rPr>
              <a:t>单胺氧化酶</a:t>
            </a:r>
            <a:r>
              <a:rPr lang="en-US" altLang="zh-CN" sz="2400" dirty="0" smtClean="0">
                <a:latin typeface="楷体" pitchFamily="49" charset="-122"/>
                <a:ea typeface="楷体" pitchFamily="49" charset="-122"/>
              </a:rPr>
              <a:t>B</a:t>
            </a:r>
            <a:r>
              <a:rPr lang="zh-CN" altLang="en-US" sz="2400" dirty="0" smtClean="0">
                <a:latin typeface="楷体" pitchFamily="49" charset="-122"/>
                <a:ea typeface="楷体" pitchFamily="49" charset="-122"/>
              </a:rPr>
              <a:t>抑制剂：司来吉兰、雷沙吉兰等</a:t>
            </a:r>
            <a:endParaRPr lang="en-US" altLang="zh-CN" sz="2400" dirty="0" smtClean="0">
              <a:latin typeface="楷体" pitchFamily="49" charset="-122"/>
              <a:ea typeface="楷体" pitchFamily="49" charset="-122"/>
            </a:endParaRPr>
          </a:p>
          <a:p>
            <a:pPr>
              <a:lnSpc>
                <a:spcPct val="150000"/>
              </a:lnSpc>
            </a:pPr>
            <a:r>
              <a:rPr lang="en-US" altLang="zh-CN" sz="2400" dirty="0" smtClean="0">
                <a:latin typeface="楷体" pitchFamily="49" charset="-122"/>
                <a:ea typeface="楷体" pitchFamily="49" charset="-122"/>
              </a:rPr>
              <a:t>6.</a:t>
            </a:r>
            <a:r>
              <a:rPr lang="zh-CN" altLang="en-US" sz="2400" dirty="0" smtClean="0">
                <a:latin typeface="楷体" pitchFamily="49" charset="-122"/>
                <a:ea typeface="楷体" pitchFamily="49" charset="-122"/>
              </a:rPr>
              <a:t>儿茶酚</a:t>
            </a:r>
            <a:r>
              <a:rPr lang="en-US" altLang="zh-CN" sz="2400" dirty="0" smtClean="0">
                <a:latin typeface="楷体" pitchFamily="49" charset="-122"/>
                <a:ea typeface="楷体" pitchFamily="49" charset="-122"/>
              </a:rPr>
              <a:t>-</a:t>
            </a:r>
            <a:r>
              <a:rPr lang="zh-CN" altLang="en-US" sz="2400" dirty="0" smtClean="0">
                <a:latin typeface="楷体" pitchFamily="49" charset="-122"/>
                <a:ea typeface="楷体" pitchFamily="49" charset="-122"/>
              </a:rPr>
              <a:t>氧位</a:t>
            </a:r>
            <a:r>
              <a:rPr lang="en-US" altLang="zh-CN" sz="2400" dirty="0" smtClean="0">
                <a:latin typeface="楷体" pitchFamily="49" charset="-122"/>
                <a:ea typeface="楷体" pitchFamily="49" charset="-122"/>
              </a:rPr>
              <a:t>-</a:t>
            </a:r>
            <a:r>
              <a:rPr lang="zh-CN" altLang="en-US" sz="2400" dirty="0" smtClean="0">
                <a:latin typeface="楷体" pitchFamily="49" charset="-122"/>
                <a:ea typeface="楷体" pitchFamily="49" charset="-122"/>
              </a:rPr>
              <a:t>甲基转移酶抑制剂：托卡朋、恩托卡朋等</a:t>
            </a:r>
            <a:endParaRPr lang="en-US" altLang="zh-CN" sz="2400" dirty="0" smtClean="0">
              <a:latin typeface="楷体" pitchFamily="49" charset="-122"/>
              <a:ea typeface="楷体" pitchFamily="49" charset="-122"/>
            </a:endParaRPr>
          </a:p>
        </p:txBody>
      </p:sp>
    </p:spTree>
    <p:extLst>
      <p:ext uri="{BB962C8B-B14F-4D97-AF65-F5344CB8AC3E}">
        <p14:creationId xmlns:p14="http://schemas.microsoft.com/office/powerpoint/2010/main" val="250599312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 y="-3722"/>
            <a:ext cx="12190476" cy="6858858"/>
          </a:xfrm>
          <a:prstGeom prst="rect">
            <a:avLst/>
          </a:prstGeom>
        </p:spPr>
      </p:pic>
      <p:grpSp>
        <p:nvGrpSpPr>
          <p:cNvPr id="26" name="组合 25"/>
          <p:cNvGrpSpPr/>
          <p:nvPr/>
        </p:nvGrpSpPr>
        <p:grpSpPr>
          <a:xfrm>
            <a:off x="631246" y="4833059"/>
            <a:ext cx="2067145" cy="523220"/>
            <a:chOff x="631246" y="4833059"/>
            <a:chExt cx="2067145" cy="523220"/>
          </a:xfrm>
        </p:grpSpPr>
        <p:sp>
          <p:nvSpPr>
            <p:cNvPr id="14" name="文本框 13"/>
            <p:cNvSpPr txBox="1"/>
            <p:nvPr/>
          </p:nvSpPr>
          <p:spPr>
            <a:xfrm>
              <a:off x="886630" y="4833059"/>
              <a:ext cx="1811761" cy="523220"/>
            </a:xfrm>
            <a:prstGeom prst="rect">
              <a:avLst/>
            </a:prstGeom>
            <a:noFill/>
          </p:spPr>
          <p:txBody>
            <a:bodyPr wrap="square" rtlCol="0">
              <a:spAutoFit/>
            </a:bodyPr>
            <a:lstStyle/>
            <a:p>
              <a:pPr algn="ctr"/>
              <a:r>
                <a:rPr lang="zh-CN" altLang="en-US" sz="2800" b="1" spc="300" dirty="0" smtClean="0">
                  <a:solidFill>
                    <a:schemeClr val="bg1"/>
                  </a:solidFill>
                  <a:latin typeface="微软雅黑" panose="020B0503020204020204" pitchFamily="34" charset="-122"/>
                  <a:ea typeface="微软雅黑" panose="020B0503020204020204" pitchFamily="34" charset="-122"/>
                </a:rPr>
                <a:t>分析讨论</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燕尾形 26"/>
          <p:cNvSpPr/>
          <p:nvPr/>
        </p:nvSpPr>
        <p:spPr>
          <a:xfrm>
            <a:off x="1511773" y="90355"/>
            <a:ext cx="280737" cy="344906"/>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TextBox 27"/>
          <p:cNvSpPr txBox="1"/>
          <p:nvPr/>
        </p:nvSpPr>
        <p:spPr>
          <a:xfrm>
            <a:off x="281336" y="64168"/>
            <a:ext cx="1210588" cy="400110"/>
          </a:xfrm>
          <a:prstGeom prst="rect">
            <a:avLst/>
          </a:prstGeom>
          <a:noFill/>
        </p:spPr>
        <p:txBody>
          <a:bodyPr wrap="none" rtlCol="0">
            <a:spAutoFit/>
          </a:bodyPr>
          <a:lstStyle/>
          <a:p>
            <a:r>
              <a:rPr lang="zh-CN" altLang="en-US" sz="2000" b="1" dirty="0" smtClean="0">
                <a:latin typeface="微软雅黑" pitchFamily="34" charset="-122"/>
                <a:ea typeface="微软雅黑" pitchFamily="34" charset="-122"/>
              </a:rPr>
              <a:t>康复治疗</a:t>
            </a:r>
            <a:endParaRPr lang="zh-CN" altLang="en-US" sz="2000" b="1" dirty="0">
              <a:latin typeface="微软雅黑" pitchFamily="34" charset="-122"/>
              <a:ea typeface="微软雅黑" pitchFamily="34" charset="-122"/>
            </a:endParaRPr>
          </a:p>
        </p:txBody>
      </p:sp>
      <p:cxnSp>
        <p:nvCxnSpPr>
          <p:cNvPr id="30" name="直接连接符 29"/>
          <p:cNvCxnSpPr/>
          <p:nvPr/>
        </p:nvCxnSpPr>
        <p:spPr>
          <a:xfrm>
            <a:off x="337288" y="435261"/>
            <a:ext cx="1306832" cy="0"/>
          </a:xfrm>
          <a:prstGeom prst="line">
            <a:avLst/>
          </a:prstGeom>
          <a:ln>
            <a:solidFill>
              <a:srgbClr val="0070C0"/>
            </a:solidFill>
          </a:ln>
        </p:spPr>
        <p:style>
          <a:lnRef idx="2">
            <a:schemeClr val="accent5"/>
          </a:lnRef>
          <a:fillRef idx="0">
            <a:schemeClr val="accent5"/>
          </a:fillRef>
          <a:effectRef idx="1">
            <a:schemeClr val="accent5"/>
          </a:effectRef>
          <a:fontRef idx="minor">
            <a:schemeClr val="tx1"/>
          </a:fontRef>
        </p:style>
      </p:cxnSp>
      <p:sp>
        <p:nvSpPr>
          <p:cNvPr id="9" name="TextBox 8"/>
          <p:cNvSpPr txBox="1"/>
          <p:nvPr/>
        </p:nvSpPr>
        <p:spPr>
          <a:xfrm>
            <a:off x="631246" y="968829"/>
            <a:ext cx="5452134" cy="3508653"/>
          </a:xfrm>
          <a:prstGeom prst="rect">
            <a:avLst/>
          </a:prstGeom>
          <a:noFill/>
        </p:spPr>
        <p:txBody>
          <a:bodyPr wrap="none" rtlCol="0">
            <a:spAutoFit/>
          </a:bodyPr>
          <a:lstStyle/>
          <a:p>
            <a:pPr>
              <a:lnSpc>
                <a:spcPct val="150000"/>
              </a:lnSpc>
            </a:pPr>
            <a:r>
              <a:rPr lang="en-US" altLang="zh-CN" sz="2800" b="1" i="1" dirty="0" smtClean="0">
                <a:latin typeface="楷体" pitchFamily="49" charset="-122"/>
                <a:ea typeface="楷体" pitchFamily="49" charset="-122"/>
              </a:rPr>
              <a:t>[</a:t>
            </a:r>
            <a:r>
              <a:rPr lang="zh-CN" altLang="en-US" sz="2800" b="1" i="1" dirty="0" smtClean="0">
                <a:latin typeface="楷体" pitchFamily="49" charset="-122"/>
                <a:ea typeface="楷体" pitchFamily="49" charset="-122"/>
              </a:rPr>
              <a:t>手术治疗</a:t>
            </a:r>
            <a:r>
              <a:rPr lang="en-US" altLang="zh-CN" sz="2800" b="1" i="1" dirty="0" smtClean="0">
                <a:latin typeface="楷体" pitchFamily="49" charset="-122"/>
                <a:ea typeface="楷体" pitchFamily="49" charset="-122"/>
              </a:rPr>
              <a:t>]</a:t>
            </a:r>
          </a:p>
          <a:p>
            <a:pPr>
              <a:lnSpc>
                <a:spcPct val="150000"/>
              </a:lnSpc>
            </a:pPr>
            <a:r>
              <a:rPr lang="en-US" altLang="zh-CN" sz="2400" dirty="0" smtClean="0">
                <a:latin typeface="楷体" pitchFamily="49" charset="-122"/>
                <a:ea typeface="楷体" pitchFamily="49" charset="-122"/>
              </a:rPr>
              <a:t>1.</a:t>
            </a:r>
            <a:r>
              <a:rPr lang="zh-CN" altLang="en-US" sz="2400" dirty="0">
                <a:latin typeface="楷体" pitchFamily="49" charset="-122"/>
                <a:ea typeface="楷体" pitchFamily="49" charset="-122"/>
              </a:rPr>
              <a:t>脑深部</a:t>
            </a:r>
            <a:r>
              <a:rPr lang="zh-CN" altLang="en-US" sz="2400" dirty="0" smtClean="0">
                <a:latin typeface="楷体" pitchFamily="49" charset="-122"/>
                <a:ea typeface="楷体" pitchFamily="49" charset="-122"/>
              </a:rPr>
              <a:t>电刺激术</a:t>
            </a:r>
            <a:endParaRPr lang="en-US" altLang="zh-CN" sz="2400" dirty="0" smtClean="0">
              <a:latin typeface="楷体" pitchFamily="49" charset="-122"/>
              <a:ea typeface="楷体" pitchFamily="49" charset="-122"/>
            </a:endParaRPr>
          </a:p>
          <a:p>
            <a:pPr>
              <a:lnSpc>
                <a:spcPct val="150000"/>
              </a:lnSpc>
            </a:pPr>
            <a:r>
              <a:rPr lang="en-US" altLang="zh-CN" sz="2400" dirty="0" smtClean="0">
                <a:latin typeface="华文楷体" pitchFamily="2" charset="-122"/>
                <a:ea typeface="华文楷体" pitchFamily="2" charset="-122"/>
              </a:rPr>
              <a:t>         DBS</a:t>
            </a:r>
            <a:r>
              <a:rPr lang="zh-CN" altLang="en-US" sz="2400" dirty="0">
                <a:latin typeface="华文楷体" pitchFamily="2" charset="-122"/>
                <a:ea typeface="华文楷体" pitchFamily="2" charset="-122"/>
              </a:rPr>
              <a:t>脑部植入起搏器刺激手术</a:t>
            </a:r>
            <a:r>
              <a:rPr lang="zh-CN" altLang="en-US" sz="2400" dirty="0" smtClean="0">
                <a:latin typeface="华文楷体" pitchFamily="2" charset="-122"/>
                <a:ea typeface="华文楷体" pitchFamily="2" charset="-122"/>
              </a:rPr>
              <a:t>疗法</a:t>
            </a:r>
            <a:endParaRPr lang="en-US" altLang="zh-CN" sz="2400" dirty="0" smtClean="0">
              <a:latin typeface="华文楷体" pitchFamily="2" charset="-122"/>
              <a:ea typeface="华文楷体" pitchFamily="2" charset="-122"/>
            </a:endParaRPr>
          </a:p>
          <a:p>
            <a:pPr>
              <a:lnSpc>
                <a:spcPct val="150000"/>
              </a:lnSpc>
            </a:pPr>
            <a:r>
              <a:rPr lang="en-US" altLang="zh-CN" sz="2400" dirty="0" smtClean="0">
                <a:latin typeface="楷体" pitchFamily="49" charset="-122"/>
                <a:ea typeface="楷体" pitchFamily="49" charset="-122"/>
              </a:rPr>
              <a:t>2.</a:t>
            </a:r>
            <a:r>
              <a:rPr lang="zh-CN" altLang="en-US" sz="2400" dirty="0" smtClean="0">
                <a:latin typeface="楷体" pitchFamily="49" charset="-122"/>
                <a:ea typeface="楷体" pitchFamily="49" charset="-122"/>
              </a:rPr>
              <a:t>损毁手术</a:t>
            </a:r>
            <a:endParaRPr lang="en-US" altLang="zh-CN" sz="2400" dirty="0" smtClean="0">
              <a:latin typeface="楷体" pitchFamily="49" charset="-122"/>
              <a:ea typeface="楷体" pitchFamily="49" charset="-122"/>
            </a:endParaRPr>
          </a:p>
          <a:p>
            <a:pPr>
              <a:lnSpc>
                <a:spcPct val="150000"/>
              </a:lnSpc>
            </a:pPr>
            <a:r>
              <a:rPr lang="zh-CN" altLang="en-US" sz="2400" dirty="0" smtClean="0">
                <a:latin typeface="楷体" pitchFamily="49" charset="-122"/>
                <a:ea typeface="楷体" pitchFamily="49" charset="-122"/>
              </a:rPr>
              <a:t>    苍白球毁损术</a:t>
            </a:r>
            <a:endParaRPr lang="en-US" altLang="zh-CN" sz="2400" dirty="0" smtClean="0">
              <a:latin typeface="楷体" pitchFamily="49" charset="-122"/>
              <a:ea typeface="楷体" pitchFamily="49" charset="-122"/>
            </a:endParaRPr>
          </a:p>
          <a:p>
            <a:pPr>
              <a:lnSpc>
                <a:spcPct val="150000"/>
              </a:lnSpc>
            </a:pPr>
            <a:r>
              <a:rPr lang="zh-CN" altLang="en-US" sz="2400" dirty="0">
                <a:latin typeface="楷体" pitchFamily="49" charset="-122"/>
                <a:ea typeface="楷体" pitchFamily="49" charset="-122"/>
              </a:rPr>
              <a:t> </a:t>
            </a:r>
            <a:r>
              <a:rPr lang="zh-CN" altLang="en-US" sz="2400" dirty="0" smtClean="0">
                <a:latin typeface="楷体" pitchFamily="49" charset="-122"/>
                <a:ea typeface="楷体" pitchFamily="49" charset="-122"/>
              </a:rPr>
              <a:t>   丘脑毁损术</a:t>
            </a:r>
            <a:endParaRPr lang="en-US" altLang="zh-CN" sz="2400" dirty="0" smtClean="0">
              <a:latin typeface="楷体" pitchFamily="49" charset="-122"/>
              <a:ea typeface="楷体" pitchFamily="49"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762" y="-149014"/>
            <a:ext cx="6095238" cy="7004149"/>
          </a:xfrm>
          <a:prstGeom prst="rect">
            <a:avLst/>
          </a:prstGeom>
        </p:spPr>
      </p:pic>
    </p:spTree>
    <p:extLst>
      <p:ext uri="{BB962C8B-B14F-4D97-AF65-F5344CB8AC3E}">
        <p14:creationId xmlns:p14="http://schemas.microsoft.com/office/powerpoint/2010/main" val="250599312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 y="0"/>
            <a:ext cx="12190476" cy="6858858"/>
          </a:xfrm>
          <a:prstGeom prst="rect">
            <a:avLst/>
          </a:prstGeom>
        </p:spPr>
      </p:pic>
      <p:sp>
        <p:nvSpPr>
          <p:cNvPr id="5" name="矩形 4"/>
          <p:cNvSpPr/>
          <p:nvPr/>
        </p:nvSpPr>
        <p:spPr>
          <a:xfrm>
            <a:off x="0" y="0"/>
            <a:ext cx="2953779" cy="6858858"/>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442560" y="278293"/>
            <a:ext cx="2511219" cy="1258018"/>
            <a:chOff x="0" y="112403"/>
            <a:chExt cx="2511219" cy="1258018"/>
          </a:xfrm>
        </p:grpSpPr>
        <p:sp>
          <p:nvSpPr>
            <p:cNvPr id="7" name="文本框 6"/>
            <p:cNvSpPr txBox="1"/>
            <p:nvPr/>
          </p:nvSpPr>
          <p:spPr>
            <a:xfrm>
              <a:off x="0" y="112403"/>
              <a:ext cx="1857828" cy="830997"/>
            </a:xfrm>
            <a:prstGeom prst="rect">
              <a:avLst/>
            </a:prstGeom>
            <a:noFill/>
          </p:spPr>
          <p:txBody>
            <a:bodyPr wrap="square" rtlCol="0">
              <a:spAutoFit/>
            </a:bodyPr>
            <a:lstStyle/>
            <a:p>
              <a:pPr algn="ctr"/>
              <a:r>
                <a:rPr lang="zh-CN" altLang="en-US" sz="4800" b="1" dirty="0">
                  <a:solidFill>
                    <a:schemeClr val="bg1"/>
                  </a:solidFill>
                  <a:latin typeface="微软雅黑" panose="020B0503020204020204" pitchFamily="34" charset="-122"/>
                  <a:ea typeface="微软雅黑" panose="020B0503020204020204" pitchFamily="34" charset="-122"/>
                </a:rPr>
                <a:t>目录</a:t>
              </a:r>
            </a:p>
          </p:txBody>
        </p:sp>
        <p:sp>
          <p:nvSpPr>
            <p:cNvPr id="8" name="文本框 7"/>
            <p:cNvSpPr txBox="1"/>
            <p:nvPr/>
          </p:nvSpPr>
          <p:spPr>
            <a:xfrm>
              <a:off x="188686" y="847201"/>
              <a:ext cx="2322533"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CONTENTS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631246" y="2008858"/>
            <a:ext cx="2067146" cy="523220"/>
            <a:chOff x="631246" y="2008858"/>
            <a:chExt cx="2067146" cy="523220"/>
          </a:xfrm>
        </p:grpSpPr>
        <p:sp>
          <p:nvSpPr>
            <p:cNvPr id="9" name="文本框 8"/>
            <p:cNvSpPr txBox="1"/>
            <p:nvPr/>
          </p:nvSpPr>
          <p:spPr>
            <a:xfrm>
              <a:off x="886631" y="2008858"/>
              <a:ext cx="1811761" cy="523220"/>
            </a:xfrm>
            <a:prstGeom prst="rect">
              <a:avLst/>
            </a:prstGeom>
            <a:solidFill>
              <a:srgbClr val="0070C0"/>
            </a:solidFill>
          </p:spPr>
          <p:txBody>
            <a:bodyPr wrap="square" rtlCol="0">
              <a:spAutoFit/>
            </a:bodyPr>
            <a:lstStyle/>
            <a:p>
              <a:pPr algn="ctr"/>
              <a:r>
                <a:rPr lang="zh-CN" altLang="en-US" sz="2800" b="1" spc="300" dirty="0" smtClean="0">
                  <a:solidFill>
                    <a:schemeClr val="bg1"/>
                  </a:solidFill>
                  <a:latin typeface="微软雅黑" panose="020B0503020204020204" pitchFamily="34" charset="-122"/>
                  <a:ea typeface="微软雅黑" panose="020B0503020204020204" pitchFamily="34" charset="-122"/>
                  <a:hlinkClick r:id="rId3" action="ppaction://hlinksldjump"/>
                </a:rPr>
                <a:t>流行病学</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631246" y="2702877"/>
            <a:ext cx="2067145" cy="523220"/>
            <a:chOff x="631246" y="2702877"/>
            <a:chExt cx="2067145" cy="523220"/>
          </a:xfrm>
        </p:grpSpPr>
        <p:sp>
          <p:nvSpPr>
            <p:cNvPr id="11" name="文本框 10"/>
            <p:cNvSpPr txBox="1"/>
            <p:nvPr/>
          </p:nvSpPr>
          <p:spPr>
            <a:xfrm>
              <a:off x="886630" y="2702877"/>
              <a:ext cx="1811761" cy="523220"/>
            </a:xfrm>
            <a:prstGeom prst="rect">
              <a:avLst/>
            </a:prstGeom>
            <a:noFill/>
          </p:spPr>
          <p:txBody>
            <a:bodyPr wrap="square" rtlCol="0">
              <a:spAutoFit/>
            </a:bodyPr>
            <a:lstStyle/>
            <a:p>
              <a:pPr algn="ctr"/>
              <a:r>
                <a:rPr lang="zh-CN" altLang="en-US" sz="2800" b="1" spc="300" dirty="0" smtClean="0">
                  <a:solidFill>
                    <a:schemeClr val="bg1"/>
                  </a:solidFill>
                  <a:latin typeface="微软雅黑" panose="020B0503020204020204" pitchFamily="34" charset="-122"/>
                  <a:ea typeface="微软雅黑" panose="020B0503020204020204" pitchFamily="34" charset="-122"/>
                  <a:hlinkClick r:id="rId4" action="ppaction://hlinksldjump"/>
                </a:rPr>
                <a:t>临床特点</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631246" y="3412938"/>
            <a:ext cx="2067145" cy="523220"/>
            <a:chOff x="631246" y="3412938"/>
            <a:chExt cx="2067145" cy="523220"/>
          </a:xfrm>
        </p:grpSpPr>
        <p:sp>
          <p:nvSpPr>
            <p:cNvPr id="12" name="文本框 11"/>
            <p:cNvSpPr txBox="1"/>
            <p:nvPr/>
          </p:nvSpPr>
          <p:spPr>
            <a:xfrm>
              <a:off x="886630" y="3412938"/>
              <a:ext cx="1811761" cy="523220"/>
            </a:xfrm>
            <a:prstGeom prst="rect">
              <a:avLst/>
            </a:prstGeom>
            <a:noFill/>
          </p:spPr>
          <p:txBody>
            <a:bodyPr wrap="square" rtlCol="0">
              <a:spAutoFit/>
            </a:bodyPr>
            <a:lstStyle/>
            <a:p>
              <a:pPr algn="ctr"/>
              <a:r>
                <a:rPr lang="zh-CN" altLang="en-US" sz="2800" b="1" spc="300" dirty="0" smtClean="0">
                  <a:solidFill>
                    <a:schemeClr val="bg1"/>
                  </a:solidFill>
                  <a:latin typeface="微软雅黑" panose="020B0503020204020204" pitchFamily="34" charset="-122"/>
                  <a:ea typeface="微软雅黑" panose="020B0503020204020204" pitchFamily="34" charset="-122"/>
                  <a:hlinkClick r:id="rId5" action="ppaction://hlinksldjump"/>
                </a:rPr>
                <a:t>鉴别诊断</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631246" y="3566340"/>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631246" y="4122999"/>
            <a:ext cx="2067145" cy="523220"/>
            <a:chOff x="631246" y="4122999"/>
            <a:chExt cx="2067145" cy="523220"/>
          </a:xfrm>
        </p:grpSpPr>
        <p:sp>
          <p:nvSpPr>
            <p:cNvPr id="13" name="文本框 12"/>
            <p:cNvSpPr txBox="1"/>
            <p:nvPr/>
          </p:nvSpPr>
          <p:spPr>
            <a:xfrm>
              <a:off x="886630" y="4122999"/>
              <a:ext cx="1811761" cy="523220"/>
            </a:xfrm>
            <a:prstGeom prst="rect">
              <a:avLst/>
            </a:prstGeom>
            <a:noFill/>
          </p:spPr>
          <p:txBody>
            <a:bodyPr wrap="square" rtlCol="0">
              <a:spAutoFit/>
            </a:bodyPr>
            <a:lstStyle/>
            <a:p>
              <a:pPr algn="ctr"/>
              <a:r>
                <a:rPr lang="zh-CN" altLang="en-US" sz="2800" b="1" spc="300" dirty="0" smtClean="0">
                  <a:solidFill>
                    <a:schemeClr val="bg1"/>
                  </a:solidFill>
                  <a:latin typeface="微软雅黑" panose="020B0503020204020204" pitchFamily="34" charset="-122"/>
                  <a:ea typeface="微软雅黑" panose="020B0503020204020204" pitchFamily="34" charset="-122"/>
                  <a:hlinkClick r:id="rId6" action="ppaction://hlinksldjump"/>
                </a:rPr>
                <a:t>康复评定</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631246" y="4833059"/>
            <a:ext cx="2067145" cy="523220"/>
            <a:chOff x="631246" y="4833059"/>
            <a:chExt cx="2067145" cy="523220"/>
          </a:xfrm>
        </p:grpSpPr>
        <p:sp>
          <p:nvSpPr>
            <p:cNvPr id="14" name="文本框 13"/>
            <p:cNvSpPr txBox="1"/>
            <p:nvPr/>
          </p:nvSpPr>
          <p:spPr>
            <a:xfrm>
              <a:off x="886630" y="4833059"/>
              <a:ext cx="1811761" cy="523220"/>
            </a:xfrm>
            <a:prstGeom prst="rect">
              <a:avLst/>
            </a:prstGeom>
            <a:noFill/>
          </p:spPr>
          <p:txBody>
            <a:bodyPr wrap="square" rtlCol="0">
              <a:spAutoFit/>
            </a:bodyPr>
            <a:lstStyle/>
            <a:p>
              <a:pPr algn="ctr"/>
              <a:r>
                <a:rPr lang="zh-CN" altLang="en-US" sz="2800" b="1" spc="300" dirty="0" smtClean="0">
                  <a:solidFill>
                    <a:schemeClr val="bg1"/>
                  </a:solidFill>
                  <a:latin typeface="微软雅黑" panose="020B0503020204020204" pitchFamily="34" charset="-122"/>
                  <a:ea typeface="微软雅黑" panose="020B0503020204020204" pitchFamily="34" charset="-122"/>
                  <a:hlinkClick r:id="rId7" action="ppaction://hlinksldjump"/>
                </a:rPr>
                <a:t>康复治疗</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5563072" y="2718330"/>
            <a:ext cx="4462199" cy="1422197"/>
            <a:chOff x="4575785" y="2700802"/>
            <a:chExt cx="4462199" cy="1422197"/>
          </a:xfrm>
        </p:grpSpPr>
        <p:grpSp>
          <p:nvGrpSpPr>
            <p:cNvPr id="23" name="组合 22"/>
            <p:cNvGrpSpPr/>
            <p:nvPr/>
          </p:nvGrpSpPr>
          <p:grpSpPr>
            <a:xfrm>
              <a:off x="4575785" y="2700802"/>
              <a:ext cx="1422197" cy="1422197"/>
              <a:chOff x="4920342" y="2700802"/>
              <a:chExt cx="1422197" cy="1422197"/>
            </a:xfrm>
          </p:grpSpPr>
          <p:pic>
            <p:nvPicPr>
              <p:cNvPr id="20" name="图片 1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920342" y="2700802"/>
                <a:ext cx="1422197" cy="1422197"/>
              </a:xfrm>
              <a:prstGeom prst="rect">
                <a:avLst/>
              </a:prstGeom>
            </p:spPr>
          </p:pic>
          <p:sp>
            <p:nvSpPr>
              <p:cNvPr id="21" name="文本框 20"/>
              <p:cNvSpPr txBox="1"/>
              <p:nvPr/>
            </p:nvSpPr>
            <p:spPr>
              <a:xfrm>
                <a:off x="5003120" y="2860061"/>
                <a:ext cx="1132114" cy="1200329"/>
              </a:xfrm>
              <a:prstGeom prst="rect">
                <a:avLst/>
              </a:prstGeom>
              <a:noFill/>
              <a:scene3d>
                <a:camera prst="perspectiveHeroicExtremeLeftFacing"/>
                <a:lightRig rig="threePt" dir="t"/>
              </a:scene3d>
            </p:spPr>
            <p:txBody>
              <a:bodyPr wrap="square" rtlCol="0">
                <a:spAutoFit/>
              </a:bodyPr>
              <a:lstStyle/>
              <a:p>
                <a:r>
                  <a:rPr lang="zh-CN" altLang="en-US" sz="7200" b="1" dirty="0">
                    <a:solidFill>
                      <a:schemeClr val="bg1"/>
                    </a:solidFill>
                    <a:latin typeface="+mn-ea"/>
                  </a:rPr>
                  <a:t>？</a:t>
                </a:r>
              </a:p>
            </p:txBody>
          </p:sp>
        </p:grpSp>
        <p:sp>
          <p:nvSpPr>
            <p:cNvPr id="25" name="文本框 24"/>
            <p:cNvSpPr txBox="1"/>
            <p:nvPr/>
          </p:nvSpPr>
          <p:spPr>
            <a:xfrm>
              <a:off x="6077028" y="2859426"/>
              <a:ext cx="2960956" cy="923330"/>
            </a:xfrm>
            <a:prstGeom prst="rect">
              <a:avLst/>
            </a:prstGeom>
            <a:noFill/>
          </p:spPr>
          <p:txBody>
            <a:bodyPr wrap="square" rtlCol="0">
              <a:spAutoFit/>
            </a:bodyPr>
            <a:lstStyle/>
            <a:p>
              <a:r>
                <a:rPr lang="zh-CN" altLang="en-US" sz="5400" b="1" dirty="0" smtClean="0">
                  <a:solidFill>
                    <a:srgbClr val="0071C1"/>
                  </a:solidFill>
                  <a:latin typeface="微软雅黑" panose="020B0503020204020204" pitchFamily="34" charset="-122"/>
                  <a:ea typeface="微软雅黑" panose="020B0503020204020204" pitchFamily="34" charset="-122"/>
                </a:rPr>
                <a:t>流行病学</a:t>
              </a:r>
              <a:endParaRPr lang="zh-CN" altLang="en-US" sz="5400" b="1" dirty="0">
                <a:solidFill>
                  <a:srgbClr val="0071C1"/>
                </a:solidFill>
                <a:latin typeface="微软雅黑" panose="020B0503020204020204" pitchFamily="34" charset="-122"/>
                <a:ea typeface="微软雅黑" panose="020B0503020204020204" pitchFamily="34" charset="-122"/>
              </a:endParaRPr>
            </a:p>
          </p:txBody>
        </p:sp>
      </p:grpSp>
      <p:grpSp>
        <p:nvGrpSpPr>
          <p:cNvPr id="27" name="组合 26"/>
          <p:cNvGrpSpPr/>
          <p:nvPr/>
        </p:nvGrpSpPr>
        <p:grpSpPr>
          <a:xfrm>
            <a:off x="631246" y="5574309"/>
            <a:ext cx="2067146" cy="523220"/>
            <a:chOff x="631246" y="2008858"/>
            <a:chExt cx="2067146" cy="523220"/>
          </a:xfrm>
        </p:grpSpPr>
        <p:sp>
          <p:nvSpPr>
            <p:cNvPr id="28" name="文本框 8"/>
            <p:cNvSpPr txBox="1"/>
            <p:nvPr/>
          </p:nvSpPr>
          <p:spPr>
            <a:xfrm>
              <a:off x="886631" y="2008858"/>
              <a:ext cx="1811761" cy="523220"/>
            </a:xfrm>
            <a:prstGeom prst="rect">
              <a:avLst/>
            </a:prstGeom>
            <a:solidFill>
              <a:srgbClr val="0070C0"/>
            </a:solidFill>
          </p:spPr>
          <p:txBody>
            <a:bodyPr wrap="square" rtlCol="0">
              <a:spAutoFit/>
            </a:bodyPr>
            <a:lstStyle/>
            <a:p>
              <a:pPr algn="ctr"/>
              <a:r>
                <a:rPr lang="zh-CN" altLang="en-US" sz="2800" b="1" spc="300" dirty="0" smtClean="0">
                  <a:solidFill>
                    <a:schemeClr val="bg1"/>
                  </a:solidFill>
                  <a:latin typeface="微软雅黑" panose="020B0503020204020204" pitchFamily="34" charset="-122"/>
                  <a:ea typeface="微软雅黑" panose="020B0503020204020204" pitchFamily="34" charset="-122"/>
                  <a:hlinkClick r:id="rId9" action="ppaction://hlinksldjump"/>
                </a:rPr>
                <a:t>参考文献</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29" name="矩形 28"/>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594591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45833E-6 -3.7037E-6 L 0.04362 -0.00139 " pathEditMode="relative" rAng="0" ptsTypes="AA">
                                      <p:cBhvr>
                                        <p:cTn id="6" dur="900" fill="hold"/>
                                        <p:tgtEl>
                                          <p:spTgt spid="3"/>
                                        </p:tgtEl>
                                        <p:attrNameLst>
                                          <p:attrName>ppt_x</p:attrName>
                                          <p:attrName>ppt_y</p:attrName>
                                        </p:attrNameLst>
                                      </p:cBhvr>
                                      <p:rCtr x="2174" y="-69"/>
                                    </p:animMotion>
                                  </p:childTnLst>
                                </p:cTn>
                              </p:par>
                            </p:childTnLst>
                          </p:cTn>
                        </p:par>
                        <p:par>
                          <p:cTn id="7" fill="hold">
                            <p:stCondLst>
                              <p:cond delay="900"/>
                            </p:stCondLst>
                            <p:childTnLst>
                              <p:par>
                                <p:cTn id="8" presetID="10"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 y="7164"/>
            <a:ext cx="12190476" cy="6858858"/>
          </a:xfrm>
          <a:prstGeom prst="rect">
            <a:avLst/>
          </a:prstGeom>
        </p:spPr>
      </p:pic>
      <p:grpSp>
        <p:nvGrpSpPr>
          <p:cNvPr id="26" name="组合 25"/>
          <p:cNvGrpSpPr/>
          <p:nvPr/>
        </p:nvGrpSpPr>
        <p:grpSpPr>
          <a:xfrm>
            <a:off x="631246" y="4833059"/>
            <a:ext cx="2067145" cy="523220"/>
            <a:chOff x="631246" y="4833059"/>
            <a:chExt cx="2067145" cy="523220"/>
          </a:xfrm>
        </p:grpSpPr>
        <p:sp>
          <p:nvSpPr>
            <p:cNvPr id="14" name="文本框 13"/>
            <p:cNvSpPr txBox="1"/>
            <p:nvPr/>
          </p:nvSpPr>
          <p:spPr>
            <a:xfrm>
              <a:off x="886630" y="4833059"/>
              <a:ext cx="1811761" cy="523220"/>
            </a:xfrm>
            <a:prstGeom prst="rect">
              <a:avLst/>
            </a:prstGeom>
            <a:noFill/>
          </p:spPr>
          <p:txBody>
            <a:bodyPr wrap="square" rtlCol="0">
              <a:spAutoFit/>
            </a:bodyPr>
            <a:lstStyle/>
            <a:p>
              <a:pPr algn="ctr"/>
              <a:r>
                <a:rPr lang="zh-CN" altLang="en-US" sz="2800" b="1" spc="300" dirty="0" smtClean="0">
                  <a:solidFill>
                    <a:schemeClr val="bg1"/>
                  </a:solidFill>
                  <a:latin typeface="微软雅黑" panose="020B0503020204020204" pitchFamily="34" charset="-122"/>
                  <a:ea typeface="微软雅黑" panose="020B0503020204020204" pitchFamily="34" charset="-122"/>
                </a:rPr>
                <a:t>分析讨论</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燕尾形 26"/>
          <p:cNvSpPr/>
          <p:nvPr/>
        </p:nvSpPr>
        <p:spPr>
          <a:xfrm>
            <a:off x="1511773" y="90355"/>
            <a:ext cx="280737" cy="344906"/>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TextBox 27"/>
          <p:cNvSpPr txBox="1"/>
          <p:nvPr/>
        </p:nvSpPr>
        <p:spPr>
          <a:xfrm>
            <a:off x="281336" y="64168"/>
            <a:ext cx="1210588" cy="400110"/>
          </a:xfrm>
          <a:prstGeom prst="rect">
            <a:avLst/>
          </a:prstGeom>
          <a:noFill/>
        </p:spPr>
        <p:txBody>
          <a:bodyPr wrap="none" rtlCol="0">
            <a:spAutoFit/>
          </a:bodyPr>
          <a:lstStyle/>
          <a:p>
            <a:r>
              <a:rPr lang="zh-CN" altLang="en-US" sz="2000" b="1" dirty="0" smtClean="0">
                <a:latin typeface="微软雅黑" pitchFamily="34" charset="-122"/>
                <a:ea typeface="微软雅黑" pitchFamily="34" charset="-122"/>
              </a:rPr>
              <a:t>康复治疗</a:t>
            </a:r>
            <a:endParaRPr lang="zh-CN" altLang="en-US" sz="2000" b="1" dirty="0">
              <a:latin typeface="微软雅黑" pitchFamily="34" charset="-122"/>
              <a:ea typeface="微软雅黑" pitchFamily="34" charset="-122"/>
            </a:endParaRPr>
          </a:p>
        </p:txBody>
      </p:sp>
      <p:cxnSp>
        <p:nvCxnSpPr>
          <p:cNvPr id="30" name="直接连接符 29"/>
          <p:cNvCxnSpPr/>
          <p:nvPr/>
        </p:nvCxnSpPr>
        <p:spPr>
          <a:xfrm>
            <a:off x="337288" y="435261"/>
            <a:ext cx="1306832" cy="0"/>
          </a:xfrm>
          <a:prstGeom prst="line">
            <a:avLst/>
          </a:prstGeom>
          <a:ln>
            <a:solidFill>
              <a:srgbClr val="0070C0"/>
            </a:solidFill>
          </a:ln>
        </p:spPr>
        <p:style>
          <a:lnRef idx="2">
            <a:schemeClr val="accent5"/>
          </a:lnRef>
          <a:fillRef idx="0">
            <a:schemeClr val="accent5"/>
          </a:fillRef>
          <a:effectRef idx="1">
            <a:schemeClr val="accent5"/>
          </a:effectRef>
          <a:fontRef idx="minor">
            <a:schemeClr val="tx1"/>
          </a:fontRef>
        </p:style>
      </p:cxnSp>
      <p:sp>
        <p:nvSpPr>
          <p:cNvPr id="9" name="TextBox 8"/>
          <p:cNvSpPr txBox="1"/>
          <p:nvPr/>
        </p:nvSpPr>
        <p:spPr>
          <a:xfrm>
            <a:off x="631247" y="707565"/>
            <a:ext cx="11179754" cy="5170646"/>
          </a:xfrm>
          <a:prstGeom prst="rect">
            <a:avLst/>
          </a:prstGeom>
          <a:noFill/>
        </p:spPr>
        <p:txBody>
          <a:bodyPr wrap="square" rtlCol="0">
            <a:spAutoFit/>
          </a:bodyPr>
          <a:lstStyle/>
          <a:p>
            <a:pPr>
              <a:lnSpc>
                <a:spcPct val="150000"/>
              </a:lnSpc>
            </a:pPr>
            <a:r>
              <a:rPr lang="en-US" altLang="zh-CN" sz="2800" b="1" i="1" dirty="0" smtClean="0">
                <a:latin typeface="楷体" pitchFamily="49" charset="-122"/>
                <a:ea typeface="楷体" pitchFamily="49" charset="-122"/>
              </a:rPr>
              <a:t>[</a:t>
            </a:r>
            <a:r>
              <a:rPr lang="zh-CN" altLang="en-US" sz="2800" b="1" i="1" dirty="0" smtClean="0">
                <a:latin typeface="楷体" pitchFamily="49" charset="-122"/>
                <a:ea typeface="楷体" pitchFamily="49" charset="-122"/>
              </a:rPr>
              <a:t>康复治疗</a:t>
            </a:r>
            <a:r>
              <a:rPr lang="en-US" altLang="zh-CN" sz="2800" b="1" i="1" dirty="0" smtClean="0">
                <a:latin typeface="楷体" pitchFamily="49" charset="-122"/>
                <a:ea typeface="楷体" pitchFamily="49" charset="-122"/>
              </a:rPr>
              <a:t>]</a:t>
            </a:r>
          </a:p>
          <a:p>
            <a:pPr>
              <a:lnSpc>
                <a:spcPct val="150000"/>
              </a:lnSpc>
            </a:pPr>
            <a:r>
              <a:rPr lang="en-US" altLang="zh-CN" sz="2400" dirty="0" smtClean="0">
                <a:latin typeface="楷体" pitchFamily="49" charset="-122"/>
                <a:ea typeface="楷体" pitchFamily="49" charset="-122"/>
              </a:rPr>
              <a:t>1.</a:t>
            </a:r>
            <a:r>
              <a:rPr lang="zh-CN" altLang="en-US" sz="2400" dirty="0" smtClean="0">
                <a:latin typeface="楷体" pitchFamily="49" charset="-122"/>
                <a:ea typeface="楷体" pitchFamily="49" charset="-122"/>
              </a:rPr>
              <a:t>运动疗法：</a:t>
            </a:r>
            <a:endParaRPr lang="en-US" altLang="zh-CN" sz="2400" dirty="0" smtClean="0">
              <a:latin typeface="楷体" pitchFamily="49" charset="-122"/>
              <a:ea typeface="楷体" pitchFamily="49" charset="-122"/>
            </a:endParaRPr>
          </a:p>
          <a:p>
            <a:pPr>
              <a:lnSpc>
                <a:spcPct val="150000"/>
              </a:lnSpc>
            </a:pPr>
            <a:r>
              <a:rPr lang="en-US" altLang="zh-CN" sz="2400" dirty="0" smtClean="0">
                <a:latin typeface="楷体" pitchFamily="49" charset="-122"/>
                <a:ea typeface="楷体" pitchFamily="49" charset="-122"/>
              </a:rPr>
              <a:t>1</a:t>
            </a:r>
            <a:r>
              <a:rPr lang="zh-CN" altLang="en-US" sz="2400" dirty="0" smtClean="0">
                <a:latin typeface="楷体" pitchFamily="49" charset="-122"/>
                <a:ea typeface="楷体" pitchFamily="49" charset="-122"/>
              </a:rPr>
              <a:t>）松弛训练：</a:t>
            </a:r>
            <a:r>
              <a:rPr lang="zh-CN" altLang="en-US" sz="2400" dirty="0" smtClean="0">
                <a:solidFill>
                  <a:srgbClr val="0070C0"/>
                </a:solidFill>
                <a:latin typeface="楷体" pitchFamily="49" charset="-122"/>
                <a:ea typeface="楷体" pitchFamily="49" charset="-122"/>
              </a:rPr>
              <a:t>躯干旋转放松</a:t>
            </a:r>
            <a:r>
              <a:rPr lang="zh-CN" altLang="en-US" sz="2400" dirty="0" smtClean="0">
                <a:latin typeface="楷体" pitchFamily="49" charset="-122"/>
                <a:ea typeface="楷体" pitchFamily="49" charset="-122"/>
              </a:rPr>
              <a:t>，头颈部、四肢按摩放松。</a:t>
            </a:r>
            <a:endParaRPr lang="en-US" altLang="zh-CN" sz="2400" dirty="0" smtClean="0">
              <a:latin typeface="楷体" pitchFamily="49" charset="-122"/>
              <a:ea typeface="楷体" pitchFamily="49" charset="-122"/>
            </a:endParaRPr>
          </a:p>
          <a:p>
            <a:pPr>
              <a:lnSpc>
                <a:spcPct val="150000"/>
              </a:lnSpc>
            </a:pPr>
            <a:r>
              <a:rPr lang="en-US" altLang="zh-CN" sz="2400" dirty="0" smtClean="0">
                <a:latin typeface="楷体" pitchFamily="49" charset="-122"/>
                <a:ea typeface="楷体" pitchFamily="49" charset="-122"/>
              </a:rPr>
              <a:t>2</a:t>
            </a:r>
            <a:r>
              <a:rPr lang="zh-CN" altLang="en-US" sz="2400" dirty="0" smtClean="0">
                <a:latin typeface="楷体" pitchFamily="49" charset="-122"/>
                <a:ea typeface="楷体" pitchFamily="49" charset="-122"/>
              </a:rPr>
              <a:t>）主被动活动训练：采取主动或被动关节活动训练，以维持和改善关节活动度。</a:t>
            </a:r>
            <a:endParaRPr lang="en-US" altLang="zh-CN" sz="2400" dirty="0" smtClean="0">
              <a:latin typeface="楷体" pitchFamily="49" charset="-122"/>
              <a:ea typeface="楷体" pitchFamily="49" charset="-122"/>
            </a:endParaRPr>
          </a:p>
          <a:p>
            <a:pPr>
              <a:lnSpc>
                <a:spcPct val="150000"/>
              </a:lnSpc>
            </a:pPr>
            <a:r>
              <a:rPr lang="en-US" altLang="zh-CN" sz="2400" dirty="0" smtClean="0">
                <a:latin typeface="楷体" pitchFamily="49" charset="-122"/>
                <a:ea typeface="楷体" pitchFamily="49" charset="-122"/>
              </a:rPr>
              <a:t>3</a:t>
            </a:r>
            <a:r>
              <a:rPr lang="zh-CN" altLang="en-US" sz="2400" dirty="0" smtClean="0">
                <a:latin typeface="楷体" pitchFamily="49" charset="-122"/>
                <a:ea typeface="楷体" pitchFamily="49" charset="-122"/>
              </a:rPr>
              <a:t>）姿势训练：可通过言语提醒、动作示范或者</a:t>
            </a:r>
            <a:r>
              <a:rPr lang="zh-CN" altLang="en-US" sz="2400" dirty="0" smtClean="0">
                <a:solidFill>
                  <a:srgbClr val="0070C0"/>
                </a:solidFill>
                <a:latin typeface="楷体" pitchFamily="49" charset="-122"/>
                <a:ea typeface="楷体" pitchFamily="49" charset="-122"/>
              </a:rPr>
              <a:t>姿势镜</a:t>
            </a:r>
            <a:r>
              <a:rPr lang="zh-CN" altLang="en-US" sz="2400" dirty="0" smtClean="0">
                <a:latin typeface="楷体" pitchFamily="49" charset="-122"/>
                <a:ea typeface="楷体" pitchFamily="49" charset="-122"/>
              </a:rPr>
              <a:t>帮助患者纠正异常姿势。</a:t>
            </a:r>
            <a:endParaRPr lang="en-US" altLang="zh-CN" sz="2400" dirty="0" smtClean="0">
              <a:latin typeface="楷体" pitchFamily="49" charset="-122"/>
              <a:ea typeface="楷体" pitchFamily="49" charset="-122"/>
            </a:endParaRPr>
          </a:p>
          <a:p>
            <a:pPr>
              <a:lnSpc>
                <a:spcPct val="150000"/>
              </a:lnSpc>
            </a:pPr>
            <a:r>
              <a:rPr lang="en-US" altLang="zh-CN" sz="2400" dirty="0" smtClean="0">
                <a:latin typeface="楷体" pitchFamily="49" charset="-122"/>
                <a:ea typeface="楷体" pitchFamily="49" charset="-122"/>
              </a:rPr>
              <a:t>4</a:t>
            </a:r>
            <a:r>
              <a:rPr lang="zh-CN" altLang="en-US" sz="2400" dirty="0" smtClean="0">
                <a:latin typeface="楷体" pitchFamily="49" charset="-122"/>
                <a:ea typeface="楷体" pitchFamily="49" charset="-122"/>
              </a:rPr>
              <a:t>）平衡训练：</a:t>
            </a:r>
            <a:r>
              <a:rPr lang="zh-CN" altLang="en-US" sz="2400" dirty="0" smtClean="0">
                <a:solidFill>
                  <a:srgbClr val="0070C0"/>
                </a:solidFill>
                <a:latin typeface="楷体" pitchFamily="49" charset="-122"/>
                <a:ea typeface="楷体" pitchFamily="49" charset="-122"/>
              </a:rPr>
              <a:t>支撑面由大到小，质地由硬到软，患者双足间距缩小，从闭眼到睁眼</a:t>
            </a:r>
            <a:r>
              <a:rPr lang="zh-CN" altLang="en-US" sz="2400" dirty="0" smtClean="0">
                <a:latin typeface="楷体" pitchFamily="49" charset="-122"/>
                <a:ea typeface="楷体" pitchFamily="49" charset="-122"/>
              </a:rPr>
              <a:t>，逐渐增加难度，从而改善平衡功能。</a:t>
            </a:r>
            <a:endParaRPr lang="en-US" altLang="zh-CN" sz="2400" dirty="0" smtClean="0">
              <a:latin typeface="楷体" pitchFamily="49" charset="-122"/>
              <a:ea typeface="楷体" pitchFamily="49" charset="-122"/>
            </a:endParaRPr>
          </a:p>
          <a:p>
            <a:pPr>
              <a:lnSpc>
                <a:spcPct val="150000"/>
              </a:lnSpc>
            </a:pPr>
            <a:r>
              <a:rPr lang="en-US" altLang="zh-CN" sz="2400" dirty="0" smtClean="0">
                <a:latin typeface="楷体" pitchFamily="49" charset="-122"/>
                <a:ea typeface="楷体" pitchFamily="49" charset="-122"/>
              </a:rPr>
              <a:t>5</a:t>
            </a:r>
            <a:r>
              <a:rPr lang="zh-CN" altLang="en-US" sz="2400" dirty="0" smtClean="0">
                <a:latin typeface="楷体" pitchFamily="49" charset="-122"/>
                <a:ea typeface="楷体" pitchFamily="49" charset="-122"/>
              </a:rPr>
              <a:t>）协调训练：双上肢或双下肢同时运动、</a:t>
            </a:r>
            <a:r>
              <a:rPr lang="zh-CN" altLang="en-US" sz="2400" dirty="0" smtClean="0">
                <a:solidFill>
                  <a:srgbClr val="0070C0"/>
                </a:solidFill>
                <a:latin typeface="楷体" pitchFamily="49" charset="-122"/>
                <a:ea typeface="楷体" pitchFamily="49" charset="-122"/>
              </a:rPr>
              <a:t>交替运动</a:t>
            </a:r>
            <a:r>
              <a:rPr lang="zh-CN" altLang="en-US" sz="2400" dirty="0" smtClean="0">
                <a:latin typeface="楷体" pitchFamily="49" charset="-122"/>
                <a:ea typeface="楷体" pitchFamily="49" charset="-122"/>
              </a:rPr>
              <a:t>，再进行上、下肢</a:t>
            </a:r>
            <a:r>
              <a:rPr lang="zh-CN" altLang="en-US" sz="2400" dirty="0" smtClean="0">
                <a:solidFill>
                  <a:srgbClr val="0070C0"/>
                </a:solidFill>
                <a:latin typeface="楷体" pitchFamily="49" charset="-122"/>
                <a:ea typeface="楷体" pitchFamily="49" charset="-122"/>
              </a:rPr>
              <a:t>交互运动</a:t>
            </a:r>
            <a:r>
              <a:rPr lang="zh-CN" altLang="en-US" sz="2400" dirty="0" smtClean="0">
                <a:latin typeface="楷体" pitchFamily="49" charset="-122"/>
                <a:ea typeface="楷体" pitchFamily="49" charset="-122"/>
              </a:rPr>
              <a:t>。</a:t>
            </a:r>
            <a:endParaRPr lang="en-US" altLang="zh-CN" sz="2400" dirty="0" smtClean="0">
              <a:latin typeface="楷体" pitchFamily="49" charset="-122"/>
              <a:ea typeface="楷体" pitchFamily="49" charset="-122"/>
            </a:endParaRPr>
          </a:p>
          <a:p>
            <a:pPr>
              <a:lnSpc>
                <a:spcPct val="150000"/>
              </a:lnSpc>
            </a:pPr>
            <a:endParaRPr lang="en-US" altLang="zh-CN" sz="2400" dirty="0" smtClean="0">
              <a:latin typeface="楷体" pitchFamily="49" charset="-122"/>
              <a:ea typeface="楷体" pitchFamily="49" charset="-122"/>
            </a:endParaRPr>
          </a:p>
        </p:txBody>
      </p:sp>
    </p:spTree>
    <p:extLst>
      <p:ext uri="{BB962C8B-B14F-4D97-AF65-F5344CB8AC3E}">
        <p14:creationId xmlns:p14="http://schemas.microsoft.com/office/powerpoint/2010/main" val="250599312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5493"/>
            <a:ext cx="12190476" cy="6858858"/>
          </a:xfrm>
          <a:prstGeom prst="rect">
            <a:avLst/>
          </a:prstGeom>
        </p:spPr>
      </p:pic>
      <p:grpSp>
        <p:nvGrpSpPr>
          <p:cNvPr id="26" name="组合 25"/>
          <p:cNvGrpSpPr/>
          <p:nvPr/>
        </p:nvGrpSpPr>
        <p:grpSpPr>
          <a:xfrm>
            <a:off x="631246" y="4833059"/>
            <a:ext cx="2067145" cy="523220"/>
            <a:chOff x="631246" y="4833059"/>
            <a:chExt cx="2067145" cy="523220"/>
          </a:xfrm>
        </p:grpSpPr>
        <p:sp>
          <p:nvSpPr>
            <p:cNvPr id="14" name="文本框 13"/>
            <p:cNvSpPr txBox="1"/>
            <p:nvPr/>
          </p:nvSpPr>
          <p:spPr>
            <a:xfrm>
              <a:off x="886630" y="4833059"/>
              <a:ext cx="1811761" cy="523220"/>
            </a:xfrm>
            <a:prstGeom prst="rect">
              <a:avLst/>
            </a:prstGeom>
            <a:noFill/>
          </p:spPr>
          <p:txBody>
            <a:bodyPr wrap="square" rtlCol="0">
              <a:spAutoFit/>
            </a:bodyPr>
            <a:lstStyle/>
            <a:p>
              <a:pPr algn="ctr"/>
              <a:r>
                <a:rPr lang="zh-CN" altLang="en-US" sz="2800" b="1" spc="300" dirty="0" smtClean="0">
                  <a:solidFill>
                    <a:schemeClr val="bg1"/>
                  </a:solidFill>
                  <a:latin typeface="微软雅黑" panose="020B0503020204020204" pitchFamily="34" charset="-122"/>
                  <a:ea typeface="微软雅黑" panose="020B0503020204020204" pitchFamily="34" charset="-122"/>
                </a:rPr>
                <a:t>分析讨论</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燕尾形 26"/>
          <p:cNvSpPr/>
          <p:nvPr/>
        </p:nvSpPr>
        <p:spPr>
          <a:xfrm>
            <a:off x="1511773" y="90355"/>
            <a:ext cx="280737" cy="344906"/>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TextBox 27"/>
          <p:cNvSpPr txBox="1"/>
          <p:nvPr/>
        </p:nvSpPr>
        <p:spPr>
          <a:xfrm>
            <a:off x="281336" y="64168"/>
            <a:ext cx="1210588" cy="400110"/>
          </a:xfrm>
          <a:prstGeom prst="rect">
            <a:avLst/>
          </a:prstGeom>
          <a:noFill/>
        </p:spPr>
        <p:txBody>
          <a:bodyPr wrap="none" rtlCol="0">
            <a:spAutoFit/>
          </a:bodyPr>
          <a:lstStyle/>
          <a:p>
            <a:r>
              <a:rPr lang="zh-CN" altLang="en-US" sz="2000" b="1" dirty="0" smtClean="0">
                <a:latin typeface="微软雅黑" pitchFamily="34" charset="-122"/>
                <a:ea typeface="微软雅黑" pitchFamily="34" charset="-122"/>
              </a:rPr>
              <a:t>康复治疗</a:t>
            </a:r>
            <a:endParaRPr lang="zh-CN" altLang="en-US" sz="2000" b="1" dirty="0">
              <a:latin typeface="微软雅黑" pitchFamily="34" charset="-122"/>
              <a:ea typeface="微软雅黑" pitchFamily="34" charset="-122"/>
            </a:endParaRPr>
          </a:p>
        </p:txBody>
      </p:sp>
      <p:cxnSp>
        <p:nvCxnSpPr>
          <p:cNvPr id="30" name="直接连接符 29"/>
          <p:cNvCxnSpPr/>
          <p:nvPr/>
        </p:nvCxnSpPr>
        <p:spPr>
          <a:xfrm>
            <a:off x="337288" y="435261"/>
            <a:ext cx="1306832" cy="0"/>
          </a:xfrm>
          <a:prstGeom prst="line">
            <a:avLst/>
          </a:prstGeom>
          <a:ln>
            <a:solidFill>
              <a:srgbClr val="0070C0"/>
            </a:solidFill>
          </a:ln>
        </p:spPr>
        <p:style>
          <a:lnRef idx="2">
            <a:schemeClr val="accent5"/>
          </a:lnRef>
          <a:fillRef idx="0">
            <a:schemeClr val="accent5"/>
          </a:fillRef>
          <a:effectRef idx="1">
            <a:schemeClr val="accent5"/>
          </a:effectRef>
          <a:fontRef idx="minor">
            <a:schemeClr val="tx1"/>
          </a:fontRef>
        </p:style>
      </p:cxnSp>
      <p:sp>
        <p:nvSpPr>
          <p:cNvPr id="9" name="TextBox 8"/>
          <p:cNvSpPr txBox="1"/>
          <p:nvPr/>
        </p:nvSpPr>
        <p:spPr>
          <a:xfrm>
            <a:off x="631247" y="805536"/>
            <a:ext cx="11179754" cy="3970318"/>
          </a:xfrm>
          <a:prstGeom prst="rect">
            <a:avLst/>
          </a:prstGeom>
          <a:noFill/>
        </p:spPr>
        <p:txBody>
          <a:bodyPr wrap="square" rtlCol="0">
            <a:spAutoFit/>
          </a:bodyPr>
          <a:lstStyle/>
          <a:p>
            <a:pPr>
              <a:lnSpc>
                <a:spcPct val="150000"/>
              </a:lnSpc>
            </a:pPr>
            <a:r>
              <a:rPr lang="en-US" altLang="zh-CN" sz="2400" dirty="0" smtClean="0">
                <a:latin typeface="楷体" pitchFamily="49" charset="-122"/>
                <a:ea typeface="楷体" pitchFamily="49" charset="-122"/>
              </a:rPr>
              <a:t>6</a:t>
            </a:r>
            <a:r>
              <a:rPr lang="zh-CN" altLang="en-US" sz="2400" dirty="0" smtClean="0">
                <a:latin typeface="楷体" pitchFamily="49" charset="-122"/>
                <a:ea typeface="楷体" pitchFamily="49" charset="-122"/>
              </a:rPr>
              <a:t>）步态训练：目标是</a:t>
            </a:r>
            <a:r>
              <a:rPr lang="zh-CN" altLang="en-US" sz="2400" dirty="0" smtClean="0">
                <a:solidFill>
                  <a:srgbClr val="0070C0"/>
                </a:solidFill>
                <a:latin typeface="楷体" pitchFamily="49" charset="-122"/>
                <a:ea typeface="楷体" pitchFamily="49" charset="-122"/>
              </a:rPr>
              <a:t>加快启动速度、步行速度</a:t>
            </a:r>
            <a:r>
              <a:rPr lang="zh-CN" altLang="en-US" sz="2400" dirty="0" smtClean="0">
                <a:latin typeface="楷体" pitchFamily="49" charset="-122"/>
                <a:ea typeface="楷体" pitchFamily="49" charset="-122"/>
              </a:rPr>
              <a:t>，</a:t>
            </a:r>
            <a:r>
              <a:rPr lang="zh-CN" altLang="en-US" sz="2400" dirty="0" smtClean="0">
                <a:solidFill>
                  <a:srgbClr val="0070C0"/>
                </a:solidFill>
                <a:latin typeface="楷体" pitchFamily="49" charset="-122"/>
                <a:ea typeface="楷体" pitchFamily="49" charset="-122"/>
              </a:rPr>
              <a:t>加大幅度</a:t>
            </a:r>
            <a:r>
              <a:rPr lang="zh-CN" altLang="en-US" sz="2400" dirty="0" smtClean="0">
                <a:latin typeface="楷体" pitchFamily="49" charset="-122"/>
                <a:ea typeface="楷体" pitchFamily="49" charset="-122"/>
              </a:rPr>
              <a:t>，躯干和肢体能</a:t>
            </a:r>
            <a:r>
              <a:rPr lang="zh-CN" altLang="en-US" sz="2400" dirty="0" smtClean="0">
                <a:solidFill>
                  <a:srgbClr val="0070C0"/>
                </a:solidFill>
                <a:latin typeface="楷体" pitchFamily="49" charset="-122"/>
                <a:ea typeface="楷体" pitchFamily="49" charset="-122"/>
              </a:rPr>
              <a:t>协调运动</a:t>
            </a:r>
            <a:r>
              <a:rPr lang="zh-CN" altLang="en-US" sz="2400" dirty="0" smtClean="0">
                <a:latin typeface="楷体" pitchFamily="49" charset="-122"/>
                <a:ea typeface="楷体" pitchFamily="49" charset="-122"/>
              </a:rPr>
              <a:t>，</a:t>
            </a:r>
            <a:r>
              <a:rPr lang="zh-CN" altLang="en-US" sz="2400" dirty="0" smtClean="0">
                <a:solidFill>
                  <a:srgbClr val="0070C0"/>
                </a:solidFill>
                <a:latin typeface="楷体" pitchFamily="49" charset="-122"/>
                <a:ea typeface="楷体" pitchFamily="49" charset="-122"/>
              </a:rPr>
              <a:t>重心顺利转移</a:t>
            </a:r>
            <a:r>
              <a:rPr lang="zh-CN" altLang="en-US" sz="2400" dirty="0" smtClean="0">
                <a:latin typeface="楷体" pitchFamily="49" charset="-122"/>
                <a:ea typeface="楷体" pitchFamily="49" charset="-122"/>
              </a:rPr>
              <a:t>。患者根据治疗师的数字口令或节拍来进行步行，动作幅度要大，走每一步足都需要离地，必要时可设置障碍物，嘱患者进行</a:t>
            </a:r>
            <a:r>
              <a:rPr lang="zh-CN" altLang="en-US" sz="2400" dirty="0" smtClean="0">
                <a:solidFill>
                  <a:srgbClr val="0070C0"/>
                </a:solidFill>
                <a:latin typeface="楷体" pitchFamily="49" charset="-122"/>
                <a:ea typeface="楷体" pitchFamily="49" charset="-122"/>
              </a:rPr>
              <a:t>跨越障碍物训练</a:t>
            </a:r>
            <a:r>
              <a:rPr lang="zh-CN" altLang="en-US" sz="2400" dirty="0" smtClean="0">
                <a:latin typeface="楷体" pitchFamily="49" charset="-122"/>
                <a:ea typeface="楷体" pitchFamily="49" charset="-122"/>
              </a:rPr>
              <a:t>，也可以提前令患者做高抬腿活动。进行重心的</a:t>
            </a:r>
            <a:r>
              <a:rPr lang="zh-CN" altLang="en-US" sz="2400" dirty="0" smtClean="0">
                <a:solidFill>
                  <a:srgbClr val="0070C0"/>
                </a:solidFill>
                <a:latin typeface="楷体" pitchFamily="49" charset="-122"/>
                <a:ea typeface="楷体" pitchFamily="49" charset="-122"/>
              </a:rPr>
              <a:t>前后移动训练</a:t>
            </a:r>
            <a:r>
              <a:rPr lang="zh-CN" altLang="en-US" sz="2400" dirty="0" smtClean="0">
                <a:latin typeface="楷体" pitchFamily="49" charset="-122"/>
                <a:ea typeface="楷体" pitchFamily="49" charset="-122"/>
              </a:rPr>
              <a:t>以及</a:t>
            </a:r>
            <a:r>
              <a:rPr lang="zh-CN" altLang="en-US" sz="2400" dirty="0" smtClean="0">
                <a:solidFill>
                  <a:srgbClr val="0070C0"/>
                </a:solidFill>
                <a:latin typeface="楷体" pitchFamily="49" charset="-122"/>
                <a:ea typeface="楷体" pitchFamily="49" charset="-122"/>
              </a:rPr>
              <a:t>转弯训练</a:t>
            </a:r>
            <a:r>
              <a:rPr lang="zh-CN" altLang="en-US" sz="2400" dirty="0" smtClean="0">
                <a:latin typeface="楷体" pitchFamily="49" charset="-122"/>
                <a:ea typeface="楷体" pitchFamily="49" charset="-122"/>
              </a:rPr>
              <a:t>。步行过程中，注意患者躯干运动与四肢摆动情况。</a:t>
            </a:r>
            <a:endParaRPr lang="en-US" altLang="zh-CN" sz="2400" dirty="0" smtClean="0">
              <a:latin typeface="楷体" pitchFamily="49" charset="-122"/>
              <a:ea typeface="楷体" pitchFamily="49" charset="-122"/>
            </a:endParaRPr>
          </a:p>
          <a:p>
            <a:pPr>
              <a:lnSpc>
                <a:spcPct val="150000"/>
              </a:lnSpc>
            </a:pPr>
            <a:endParaRPr lang="en-US" altLang="zh-CN" sz="2400" dirty="0" smtClean="0">
              <a:latin typeface="楷体" pitchFamily="49" charset="-122"/>
              <a:ea typeface="楷体" pitchFamily="49" charset="-122"/>
            </a:endParaRPr>
          </a:p>
          <a:p>
            <a:pPr>
              <a:lnSpc>
                <a:spcPct val="150000"/>
              </a:lnSpc>
            </a:pPr>
            <a:endParaRPr lang="en-US" altLang="zh-CN" sz="2400" dirty="0" smtClean="0">
              <a:latin typeface="楷体" pitchFamily="49" charset="-122"/>
              <a:ea typeface="楷体" pitchFamily="49" charset="-122"/>
            </a:endParaRPr>
          </a:p>
        </p:txBody>
      </p:sp>
    </p:spTree>
    <p:extLst>
      <p:ext uri="{BB962C8B-B14F-4D97-AF65-F5344CB8AC3E}">
        <p14:creationId xmlns:p14="http://schemas.microsoft.com/office/powerpoint/2010/main" val="250599312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 y="7164"/>
            <a:ext cx="12190476" cy="6858858"/>
          </a:xfrm>
          <a:prstGeom prst="rect">
            <a:avLst/>
          </a:prstGeom>
        </p:spPr>
      </p:pic>
      <p:grpSp>
        <p:nvGrpSpPr>
          <p:cNvPr id="26" name="组合 25"/>
          <p:cNvGrpSpPr/>
          <p:nvPr/>
        </p:nvGrpSpPr>
        <p:grpSpPr>
          <a:xfrm>
            <a:off x="631246" y="4833059"/>
            <a:ext cx="2067145" cy="523220"/>
            <a:chOff x="631246" y="4833059"/>
            <a:chExt cx="2067145" cy="523220"/>
          </a:xfrm>
        </p:grpSpPr>
        <p:sp>
          <p:nvSpPr>
            <p:cNvPr id="14" name="文本框 13"/>
            <p:cNvSpPr txBox="1"/>
            <p:nvPr/>
          </p:nvSpPr>
          <p:spPr>
            <a:xfrm>
              <a:off x="886630" y="4833059"/>
              <a:ext cx="1811761" cy="523220"/>
            </a:xfrm>
            <a:prstGeom prst="rect">
              <a:avLst/>
            </a:prstGeom>
            <a:noFill/>
          </p:spPr>
          <p:txBody>
            <a:bodyPr wrap="square" rtlCol="0">
              <a:spAutoFit/>
            </a:bodyPr>
            <a:lstStyle/>
            <a:p>
              <a:pPr algn="ctr"/>
              <a:r>
                <a:rPr lang="zh-CN" altLang="en-US" sz="2800" b="1" spc="300" dirty="0" smtClean="0">
                  <a:solidFill>
                    <a:schemeClr val="bg1"/>
                  </a:solidFill>
                  <a:latin typeface="微软雅黑" panose="020B0503020204020204" pitchFamily="34" charset="-122"/>
                  <a:ea typeface="微软雅黑" panose="020B0503020204020204" pitchFamily="34" charset="-122"/>
                </a:rPr>
                <a:t>分析讨论</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燕尾形 26"/>
          <p:cNvSpPr/>
          <p:nvPr/>
        </p:nvSpPr>
        <p:spPr>
          <a:xfrm>
            <a:off x="1511773" y="90355"/>
            <a:ext cx="280737" cy="344906"/>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TextBox 27"/>
          <p:cNvSpPr txBox="1"/>
          <p:nvPr/>
        </p:nvSpPr>
        <p:spPr>
          <a:xfrm>
            <a:off x="281336" y="64168"/>
            <a:ext cx="1210588" cy="400110"/>
          </a:xfrm>
          <a:prstGeom prst="rect">
            <a:avLst/>
          </a:prstGeom>
          <a:noFill/>
        </p:spPr>
        <p:txBody>
          <a:bodyPr wrap="none" rtlCol="0">
            <a:spAutoFit/>
          </a:bodyPr>
          <a:lstStyle/>
          <a:p>
            <a:r>
              <a:rPr lang="zh-CN" altLang="en-US" sz="2000" b="1" dirty="0" smtClean="0">
                <a:latin typeface="微软雅黑" pitchFamily="34" charset="-122"/>
                <a:ea typeface="微软雅黑" pitchFamily="34" charset="-122"/>
              </a:rPr>
              <a:t>康复治疗</a:t>
            </a:r>
            <a:endParaRPr lang="zh-CN" altLang="en-US" sz="2000" b="1" dirty="0">
              <a:latin typeface="微软雅黑" pitchFamily="34" charset="-122"/>
              <a:ea typeface="微软雅黑" pitchFamily="34" charset="-122"/>
            </a:endParaRPr>
          </a:p>
        </p:txBody>
      </p:sp>
      <p:cxnSp>
        <p:nvCxnSpPr>
          <p:cNvPr id="30" name="直接连接符 29"/>
          <p:cNvCxnSpPr/>
          <p:nvPr/>
        </p:nvCxnSpPr>
        <p:spPr>
          <a:xfrm>
            <a:off x="337288" y="435261"/>
            <a:ext cx="1306832" cy="0"/>
          </a:xfrm>
          <a:prstGeom prst="line">
            <a:avLst/>
          </a:prstGeom>
          <a:ln>
            <a:solidFill>
              <a:srgbClr val="0070C0"/>
            </a:solidFill>
          </a:ln>
        </p:spPr>
        <p:style>
          <a:lnRef idx="2">
            <a:schemeClr val="accent5"/>
          </a:lnRef>
          <a:fillRef idx="0">
            <a:schemeClr val="accent5"/>
          </a:fillRef>
          <a:effectRef idx="1">
            <a:schemeClr val="accent5"/>
          </a:effectRef>
          <a:fontRef idx="minor">
            <a:schemeClr val="tx1"/>
          </a:fontRef>
        </p:style>
      </p:cxnSp>
      <p:sp>
        <p:nvSpPr>
          <p:cNvPr id="10" name="TextBox 9"/>
          <p:cNvSpPr txBox="1"/>
          <p:nvPr/>
        </p:nvSpPr>
        <p:spPr>
          <a:xfrm>
            <a:off x="631246" y="609590"/>
            <a:ext cx="11179754" cy="6186309"/>
          </a:xfrm>
          <a:prstGeom prst="rect">
            <a:avLst/>
          </a:prstGeom>
          <a:noFill/>
        </p:spPr>
        <p:txBody>
          <a:bodyPr wrap="square" rtlCol="0">
            <a:spAutoFit/>
          </a:bodyPr>
          <a:lstStyle/>
          <a:p>
            <a:pPr>
              <a:lnSpc>
                <a:spcPct val="150000"/>
              </a:lnSpc>
            </a:pPr>
            <a:r>
              <a:rPr lang="en-US" altLang="zh-CN" sz="2400" dirty="0" smtClean="0">
                <a:latin typeface="楷体" pitchFamily="49" charset="-122"/>
                <a:ea typeface="楷体" pitchFamily="49" charset="-122"/>
              </a:rPr>
              <a:t>2.</a:t>
            </a:r>
            <a:r>
              <a:rPr lang="zh-CN" altLang="en-US" sz="2400" dirty="0" smtClean="0">
                <a:latin typeface="楷体" pitchFamily="49" charset="-122"/>
                <a:ea typeface="楷体" pitchFamily="49" charset="-122"/>
              </a:rPr>
              <a:t>其他运动锻炼：</a:t>
            </a:r>
            <a:endParaRPr lang="en-US" altLang="zh-CN" sz="2400" dirty="0" smtClean="0">
              <a:latin typeface="楷体" pitchFamily="49" charset="-122"/>
              <a:ea typeface="楷体" pitchFamily="49" charset="-122"/>
            </a:endParaRPr>
          </a:p>
          <a:p>
            <a:pPr>
              <a:lnSpc>
                <a:spcPct val="150000"/>
              </a:lnSpc>
            </a:pPr>
            <a:r>
              <a:rPr lang="en-US" altLang="zh-CN" sz="2400" dirty="0" smtClean="0">
                <a:latin typeface="楷体" pitchFamily="49" charset="-122"/>
                <a:ea typeface="楷体" pitchFamily="49" charset="-122"/>
              </a:rPr>
              <a:t>1</a:t>
            </a:r>
            <a:r>
              <a:rPr lang="zh-CN" altLang="en-US" sz="2400" dirty="0" smtClean="0">
                <a:latin typeface="楷体" pitchFamily="49" charset="-122"/>
                <a:ea typeface="楷体" pitchFamily="49" charset="-122"/>
              </a:rPr>
              <a:t>）慢走：对上肢运动功能效果不显著，但对下肢运动功能改善有显著作用。</a:t>
            </a:r>
            <a:endParaRPr lang="en-US" altLang="zh-CN" sz="2400" dirty="0" smtClean="0">
              <a:latin typeface="楷体" pitchFamily="49" charset="-122"/>
              <a:ea typeface="楷体" pitchFamily="49" charset="-122"/>
            </a:endParaRPr>
          </a:p>
          <a:p>
            <a:pPr>
              <a:lnSpc>
                <a:spcPct val="150000"/>
              </a:lnSpc>
            </a:pPr>
            <a:r>
              <a:rPr lang="en-US" altLang="zh-CN" sz="2400" dirty="0" smtClean="0">
                <a:latin typeface="楷体" pitchFamily="49" charset="-122"/>
                <a:ea typeface="楷体" pitchFamily="49" charset="-122"/>
              </a:rPr>
              <a:t>2</a:t>
            </a:r>
            <a:r>
              <a:rPr lang="zh-CN" altLang="en-US" sz="2400" dirty="0" smtClean="0">
                <a:latin typeface="楷体" pitchFamily="49" charset="-122"/>
                <a:ea typeface="楷体" pitchFamily="49" charset="-122"/>
              </a:rPr>
              <a:t>）太极拳</a:t>
            </a:r>
            <a:r>
              <a:rPr lang="zh-CN" altLang="en-US" sz="2400" dirty="0" smtClean="0">
                <a:latin typeface="华文楷体" pitchFamily="2" charset="-122"/>
                <a:ea typeface="华文楷体" pitchFamily="2" charset="-122"/>
              </a:rPr>
              <a:t>：有利于</a:t>
            </a:r>
            <a:r>
              <a:rPr lang="zh-CN" altLang="en-US" sz="2400" dirty="0">
                <a:latin typeface="华文楷体" pitchFamily="2" charset="-122"/>
                <a:ea typeface="华文楷体" pitchFamily="2" charset="-122"/>
              </a:rPr>
              <a:t>改善 </a:t>
            </a:r>
            <a:r>
              <a:rPr lang="en-US" altLang="zh-CN" sz="2400" dirty="0">
                <a:latin typeface="华文楷体" pitchFamily="2" charset="-122"/>
                <a:ea typeface="华文楷体" pitchFamily="2" charset="-122"/>
              </a:rPr>
              <a:t>PD </a:t>
            </a:r>
            <a:r>
              <a:rPr lang="zh-CN" altLang="en-US" sz="2400" dirty="0">
                <a:latin typeface="华文楷体" pitchFamily="2" charset="-122"/>
                <a:ea typeface="华文楷体" pitchFamily="2" charset="-122"/>
              </a:rPr>
              <a:t>患者运动功能及平衡</a:t>
            </a:r>
            <a:r>
              <a:rPr lang="zh-CN" altLang="en-US" sz="2400" dirty="0" smtClean="0">
                <a:latin typeface="华文楷体" pitchFamily="2" charset="-122"/>
                <a:ea typeface="华文楷体" pitchFamily="2" charset="-122"/>
              </a:rPr>
              <a:t>功能</a:t>
            </a:r>
            <a:r>
              <a:rPr lang="en-US" altLang="zh-CN" sz="2400" dirty="0">
                <a:latin typeface="华文楷体" pitchFamily="2" charset="-122"/>
                <a:ea typeface="华文楷体" pitchFamily="2" charset="-122"/>
              </a:rPr>
              <a:t>,</a:t>
            </a:r>
            <a:r>
              <a:rPr lang="zh-CN" altLang="en-US" sz="2400" dirty="0">
                <a:latin typeface="华文楷体" pitchFamily="2" charset="-122"/>
                <a:ea typeface="华文楷体" pitchFamily="2" charset="-122"/>
              </a:rPr>
              <a:t>延缓疾病症状的自然</a:t>
            </a:r>
            <a:r>
              <a:rPr lang="zh-CN" altLang="en-US" sz="2400" dirty="0" smtClean="0">
                <a:latin typeface="华文楷体" pitchFamily="2" charset="-122"/>
                <a:ea typeface="华文楷体" pitchFamily="2" charset="-122"/>
              </a:rPr>
              <a:t>进展。 </a:t>
            </a:r>
            <a:r>
              <a:rPr lang="zh-CN" altLang="en-US" sz="2400" dirty="0"/>
              <a:t/>
            </a:r>
            <a:br>
              <a:rPr lang="zh-CN" altLang="en-US" sz="2400" dirty="0"/>
            </a:br>
            <a:r>
              <a:rPr lang="en-US" altLang="zh-CN" sz="2400" dirty="0" smtClean="0">
                <a:latin typeface="楷体" pitchFamily="49" charset="-122"/>
                <a:ea typeface="楷体" pitchFamily="49" charset="-122"/>
              </a:rPr>
              <a:t>3</a:t>
            </a:r>
            <a:r>
              <a:rPr lang="zh-CN" altLang="en-US" sz="2400" dirty="0" smtClean="0">
                <a:latin typeface="楷体" pitchFamily="49" charset="-122"/>
                <a:ea typeface="楷体" pitchFamily="49" charset="-122"/>
              </a:rPr>
              <a:t>）帕金森操</a:t>
            </a:r>
            <a:r>
              <a:rPr lang="zh-CN" altLang="en-US" sz="2400" dirty="0" smtClean="0">
                <a:latin typeface="华文楷体" pitchFamily="2" charset="-122"/>
                <a:ea typeface="华文楷体" pitchFamily="2" charset="-122"/>
              </a:rPr>
              <a:t>：</a:t>
            </a:r>
            <a:r>
              <a:rPr lang="zh-CN" altLang="en-US" sz="2400" dirty="0">
                <a:latin typeface="华文楷体" pitchFamily="2" charset="-122"/>
                <a:ea typeface="华文楷体" pitchFamily="2" charset="-122"/>
              </a:rPr>
              <a:t>包括牵伸、协调平衡</a:t>
            </a:r>
            <a:r>
              <a:rPr lang="zh-CN" altLang="en-US" sz="2400" dirty="0" smtClean="0">
                <a:latin typeface="华文楷体" pitchFamily="2" charset="-122"/>
                <a:ea typeface="华文楷体" pitchFamily="2" charset="-122"/>
              </a:rPr>
              <a:t>运动，使全身肌肉得到牵伸、放松，提高整体运动功能。</a:t>
            </a:r>
            <a:endParaRPr lang="en-US" altLang="zh-CN" sz="2400" dirty="0" smtClean="0">
              <a:latin typeface="华文楷体" pitchFamily="2" charset="-122"/>
              <a:ea typeface="华文楷体" pitchFamily="2" charset="-122"/>
            </a:endParaRPr>
          </a:p>
          <a:p>
            <a:pPr>
              <a:lnSpc>
                <a:spcPct val="150000"/>
              </a:lnSpc>
            </a:pPr>
            <a:r>
              <a:rPr lang="en-US" altLang="zh-CN" sz="2400" dirty="0" smtClean="0">
                <a:latin typeface="华文楷体" pitchFamily="2" charset="-122"/>
                <a:ea typeface="华文楷体" pitchFamily="2" charset="-122"/>
              </a:rPr>
              <a:t>4</a:t>
            </a:r>
            <a:r>
              <a:rPr lang="zh-CN" altLang="en-US" sz="2400" dirty="0" smtClean="0">
                <a:latin typeface="华文楷体" pitchFamily="2" charset="-122"/>
                <a:ea typeface="华文楷体" pitchFamily="2" charset="-122"/>
              </a:rPr>
              <a:t>）下肢体操：伸髋运动、外展运动、下蹲运动、踢腿运动、一腿向前下蹲</a:t>
            </a:r>
            <a:r>
              <a:rPr lang="zh-CN" altLang="en-US" sz="2400" dirty="0" smtClean="0">
                <a:latin typeface="华文楷体" pitchFamily="2" charset="-122"/>
                <a:ea typeface="华文楷体" pitchFamily="2" charset="-122"/>
              </a:rPr>
              <a:t>运动</a:t>
            </a:r>
            <a:r>
              <a:rPr lang="zh-CN" altLang="en-US" sz="2400" dirty="0">
                <a:latin typeface="华文楷体" pitchFamily="2" charset="-122"/>
                <a:ea typeface="华文楷体" pitchFamily="2" charset="-122"/>
              </a:rPr>
              <a:t>。</a:t>
            </a:r>
            <a:endParaRPr lang="en-US" altLang="zh-CN" sz="2400" dirty="0" smtClean="0">
              <a:latin typeface="华文楷体" pitchFamily="2" charset="-122"/>
              <a:ea typeface="华文楷体" pitchFamily="2" charset="-122"/>
            </a:endParaRPr>
          </a:p>
          <a:p>
            <a:pPr>
              <a:lnSpc>
                <a:spcPct val="150000"/>
              </a:lnSpc>
            </a:pPr>
            <a:r>
              <a:rPr lang="en-US" altLang="zh-CN" sz="2400" dirty="0" smtClean="0">
                <a:latin typeface="华文楷体" pitchFamily="2" charset="-122"/>
                <a:ea typeface="华文楷体" pitchFamily="2" charset="-122"/>
              </a:rPr>
              <a:t>5</a:t>
            </a:r>
            <a:r>
              <a:rPr lang="zh-CN" altLang="en-US" sz="2400" dirty="0" smtClean="0">
                <a:latin typeface="华文楷体" pitchFamily="2" charset="-122"/>
                <a:ea typeface="华文楷体" pitchFamily="2" charset="-122"/>
              </a:rPr>
              <a:t>）骑自行车：以低阻力、间歇训练的方式踩自行车。卧式骑行效果显著。</a:t>
            </a:r>
            <a:endParaRPr lang="en-US" altLang="zh-CN" sz="2400" dirty="0" smtClean="0">
              <a:latin typeface="华文楷体" pitchFamily="2" charset="-122"/>
              <a:ea typeface="华文楷体" pitchFamily="2" charset="-122"/>
            </a:endParaRPr>
          </a:p>
          <a:p>
            <a:pPr>
              <a:lnSpc>
                <a:spcPct val="150000"/>
              </a:lnSpc>
            </a:pPr>
            <a:r>
              <a:rPr lang="en-US" altLang="zh-CN" sz="2400" dirty="0" smtClean="0">
                <a:latin typeface="华文楷体" pitchFamily="2" charset="-122"/>
                <a:ea typeface="华文楷体" pitchFamily="2" charset="-122"/>
              </a:rPr>
              <a:t>6</a:t>
            </a:r>
            <a:r>
              <a:rPr lang="zh-CN" altLang="en-US" sz="2400" dirty="0" smtClean="0">
                <a:latin typeface="华文楷体" pitchFamily="2" charset="-122"/>
                <a:ea typeface="华文楷体" pitchFamily="2" charset="-122"/>
              </a:rPr>
              <a:t>）股四头肌训练器：提高股四头肌肌力，改变步行过程中屈膝的动作。</a:t>
            </a:r>
            <a:endParaRPr lang="en-US" altLang="zh-CN" sz="2400" dirty="0" smtClean="0">
              <a:latin typeface="华文楷体" pitchFamily="2" charset="-122"/>
              <a:ea typeface="华文楷体" pitchFamily="2" charset="-122"/>
            </a:endParaRPr>
          </a:p>
          <a:p>
            <a:pPr>
              <a:lnSpc>
                <a:spcPct val="150000"/>
              </a:lnSpc>
            </a:pPr>
            <a:r>
              <a:rPr lang="en-US" altLang="zh-CN" sz="2400" dirty="0" smtClean="0">
                <a:latin typeface="华文楷体" pitchFamily="2" charset="-122"/>
                <a:ea typeface="华文楷体" pitchFamily="2" charset="-122"/>
              </a:rPr>
              <a:t>7</a:t>
            </a:r>
            <a:r>
              <a:rPr lang="zh-CN" altLang="en-US" sz="2400" dirty="0" smtClean="0">
                <a:latin typeface="华文楷体" pitchFamily="2" charset="-122"/>
                <a:ea typeface="华文楷体" pitchFamily="2" charset="-122"/>
              </a:rPr>
              <a:t>）振动仪：改善肌肉力量和平衡功能。</a:t>
            </a:r>
            <a:endParaRPr lang="en-US" altLang="zh-CN" sz="2400" dirty="0" smtClean="0">
              <a:latin typeface="华文楷体" pitchFamily="2" charset="-122"/>
              <a:ea typeface="华文楷体" pitchFamily="2" charset="-122"/>
            </a:endParaRPr>
          </a:p>
          <a:p>
            <a:pPr>
              <a:lnSpc>
                <a:spcPct val="150000"/>
              </a:lnSpc>
            </a:pPr>
            <a:r>
              <a:rPr lang="en-US" altLang="zh-CN" sz="2400" dirty="0" smtClean="0">
                <a:latin typeface="华文楷体" pitchFamily="2" charset="-122"/>
                <a:ea typeface="华文楷体" pitchFamily="2" charset="-122"/>
              </a:rPr>
              <a:t>8</a:t>
            </a:r>
            <a:r>
              <a:rPr lang="zh-CN" altLang="en-US" sz="2400" dirty="0" smtClean="0">
                <a:latin typeface="华文楷体" pitchFamily="2" charset="-122"/>
                <a:ea typeface="华文楷体" pitchFamily="2" charset="-122"/>
              </a:rPr>
              <a:t>）跑步机：主要是以慢走或慢跑方式进行。不过不好控制，容易摔倒，不建议使用，建议户外慢走</a:t>
            </a:r>
            <a:r>
              <a:rPr lang="zh-CN" altLang="en-US" sz="2400" dirty="0">
                <a:latin typeface="华文楷体" pitchFamily="2" charset="-122"/>
                <a:ea typeface="华文楷体" pitchFamily="2" charset="-122"/>
              </a:rPr>
              <a:t>。</a:t>
            </a:r>
            <a:endParaRPr lang="en-US" altLang="zh-CN" sz="2400" dirty="0" smtClean="0">
              <a:latin typeface="华文楷体" pitchFamily="2" charset="-122"/>
              <a:ea typeface="华文楷体" pitchFamily="2" charset="-122"/>
            </a:endParaRPr>
          </a:p>
        </p:txBody>
      </p:sp>
    </p:spTree>
    <p:extLst>
      <p:ext uri="{BB962C8B-B14F-4D97-AF65-F5344CB8AC3E}">
        <p14:creationId xmlns:p14="http://schemas.microsoft.com/office/powerpoint/2010/main" val="354316874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 y="7164"/>
            <a:ext cx="12190476" cy="6858858"/>
          </a:xfrm>
          <a:prstGeom prst="rect">
            <a:avLst/>
          </a:prstGeom>
        </p:spPr>
      </p:pic>
      <p:grpSp>
        <p:nvGrpSpPr>
          <p:cNvPr id="26" name="组合 25"/>
          <p:cNvGrpSpPr/>
          <p:nvPr/>
        </p:nvGrpSpPr>
        <p:grpSpPr>
          <a:xfrm>
            <a:off x="631246" y="4833059"/>
            <a:ext cx="2067145" cy="523220"/>
            <a:chOff x="631246" y="4833059"/>
            <a:chExt cx="2067145" cy="523220"/>
          </a:xfrm>
        </p:grpSpPr>
        <p:sp>
          <p:nvSpPr>
            <p:cNvPr id="14" name="文本框 13"/>
            <p:cNvSpPr txBox="1"/>
            <p:nvPr/>
          </p:nvSpPr>
          <p:spPr>
            <a:xfrm>
              <a:off x="886630" y="4833059"/>
              <a:ext cx="1811761" cy="523220"/>
            </a:xfrm>
            <a:prstGeom prst="rect">
              <a:avLst/>
            </a:prstGeom>
            <a:noFill/>
          </p:spPr>
          <p:txBody>
            <a:bodyPr wrap="square" rtlCol="0">
              <a:spAutoFit/>
            </a:bodyPr>
            <a:lstStyle/>
            <a:p>
              <a:pPr algn="ctr"/>
              <a:r>
                <a:rPr lang="zh-CN" altLang="en-US" sz="2800" b="1" spc="300" dirty="0" smtClean="0">
                  <a:solidFill>
                    <a:schemeClr val="bg1"/>
                  </a:solidFill>
                  <a:latin typeface="微软雅黑" panose="020B0503020204020204" pitchFamily="34" charset="-122"/>
                  <a:ea typeface="微软雅黑" panose="020B0503020204020204" pitchFamily="34" charset="-122"/>
                </a:rPr>
                <a:t>分析讨论</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燕尾形 26"/>
          <p:cNvSpPr/>
          <p:nvPr/>
        </p:nvSpPr>
        <p:spPr>
          <a:xfrm>
            <a:off x="1511773" y="90355"/>
            <a:ext cx="280737" cy="344906"/>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TextBox 27"/>
          <p:cNvSpPr txBox="1"/>
          <p:nvPr/>
        </p:nvSpPr>
        <p:spPr>
          <a:xfrm>
            <a:off x="281336" y="64168"/>
            <a:ext cx="1210588" cy="400110"/>
          </a:xfrm>
          <a:prstGeom prst="rect">
            <a:avLst/>
          </a:prstGeom>
          <a:noFill/>
        </p:spPr>
        <p:txBody>
          <a:bodyPr wrap="none" rtlCol="0">
            <a:spAutoFit/>
          </a:bodyPr>
          <a:lstStyle/>
          <a:p>
            <a:r>
              <a:rPr lang="zh-CN" altLang="en-US" sz="2000" b="1" dirty="0" smtClean="0">
                <a:latin typeface="微软雅黑" pitchFamily="34" charset="-122"/>
                <a:ea typeface="微软雅黑" pitchFamily="34" charset="-122"/>
              </a:rPr>
              <a:t>康复治疗</a:t>
            </a:r>
            <a:endParaRPr lang="zh-CN" altLang="en-US" sz="2000" b="1" dirty="0">
              <a:latin typeface="微软雅黑" pitchFamily="34" charset="-122"/>
              <a:ea typeface="微软雅黑" pitchFamily="34" charset="-122"/>
            </a:endParaRPr>
          </a:p>
        </p:txBody>
      </p:sp>
      <p:cxnSp>
        <p:nvCxnSpPr>
          <p:cNvPr id="30" name="直接连接符 29"/>
          <p:cNvCxnSpPr/>
          <p:nvPr/>
        </p:nvCxnSpPr>
        <p:spPr>
          <a:xfrm>
            <a:off x="337288" y="435261"/>
            <a:ext cx="1306832" cy="0"/>
          </a:xfrm>
          <a:prstGeom prst="line">
            <a:avLst/>
          </a:prstGeom>
          <a:ln>
            <a:solidFill>
              <a:srgbClr val="0070C0"/>
            </a:solidFill>
          </a:ln>
        </p:spPr>
        <p:style>
          <a:lnRef idx="2">
            <a:schemeClr val="accent5"/>
          </a:lnRef>
          <a:fillRef idx="0">
            <a:schemeClr val="accent5"/>
          </a:fillRef>
          <a:effectRef idx="1">
            <a:schemeClr val="accent5"/>
          </a:effectRef>
          <a:fontRef idx="minor">
            <a:schemeClr val="tx1"/>
          </a:fontRef>
        </p:style>
      </p:cxnSp>
      <p:sp>
        <p:nvSpPr>
          <p:cNvPr id="10" name="TextBox 9"/>
          <p:cNvSpPr txBox="1"/>
          <p:nvPr/>
        </p:nvSpPr>
        <p:spPr>
          <a:xfrm>
            <a:off x="631246" y="707564"/>
            <a:ext cx="11179754" cy="4524315"/>
          </a:xfrm>
          <a:prstGeom prst="rect">
            <a:avLst/>
          </a:prstGeom>
          <a:noFill/>
        </p:spPr>
        <p:txBody>
          <a:bodyPr wrap="square" rtlCol="0">
            <a:spAutoFit/>
          </a:bodyPr>
          <a:lstStyle/>
          <a:p>
            <a:pPr>
              <a:lnSpc>
                <a:spcPct val="150000"/>
              </a:lnSpc>
            </a:pPr>
            <a:r>
              <a:rPr lang="en-US" altLang="zh-CN" sz="2400" dirty="0">
                <a:latin typeface="楷体" pitchFamily="49" charset="-122"/>
                <a:ea typeface="楷体" pitchFamily="49" charset="-122"/>
              </a:rPr>
              <a:t>3</a:t>
            </a:r>
            <a:r>
              <a:rPr lang="en-US" altLang="zh-CN" sz="2400" dirty="0" smtClean="0">
                <a:latin typeface="楷体" pitchFamily="49" charset="-122"/>
                <a:ea typeface="楷体" pitchFamily="49" charset="-122"/>
              </a:rPr>
              <a:t>.</a:t>
            </a:r>
            <a:r>
              <a:rPr lang="zh-CN" altLang="en-US" sz="2400" dirty="0" smtClean="0">
                <a:latin typeface="楷体" pitchFamily="49" charset="-122"/>
                <a:ea typeface="楷体" pitchFamily="49" charset="-122"/>
              </a:rPr>
              <a:t>物理因子治疗</a:t>
            </a:r>
            <a:endParaRPr lang="en-US" altLang="zh-CN" sz="2400" dirty="0" smtClean="0">
              <a:latin typeface="楷体" pitchFamily="49" charset="-122"/>
              <a:ea typeface="楷体" pitchFamily="49" charset="-122"/>
            </a:endParaRPr>
          </a:p>
          <a:p>
            <a:pPr>
              <a:lnSpc>
                <a:spcPct val="150000"/>
              </a:lnSpc>
            </a:pPr>
            <a:r>
              <a:rPr lang="en-US" altLang="zh-CN" sz="2400" dirty="0" smtClean="0">
                <a:latin typeface="楷体" pitchFamily="49" charset="-122"/>
                <a:ea typeface="楷体" pitchFamily="49" charset="-122"/>
              </a:rPr>
              <a:t>1</a:t>
            </a:r>
            <a:r>
              <a:rPr lang="zh-CN" altLang="en-US" sz="2400" dirty="0" smtClean="0">
                <a:latin typeface="楷体" pitchFamily="49" charset="-122"/>
                <a:ea typeface="楷体" pitchFamily="49" charset="-122"/>
              </a:rPr>
              <a:t>）水疗：温水浴，缓解肌强直。</a:t>
            </a:r>
            <a:endParaRPr lang="en-US" altLang="zh-CN" sz="2400" dirty="0" smtClean="0">
              <a:latin typeface="楷体" pitchFamily="49" charset="-122"/>
              <a:ea typeface="楷体" pitchFamily="49" charset="-122"/>
            </a:endParaRPr>
          </a:p>
          <a:p>
            <a:pPr>
              <a:lnSpc>
                <a:spcPct val="150000"/>
              </a:lnSpc>
            </a:pPr>
            <a:r>
              <a:rPr lang="en-US" altLang="zh-CN" sz="2400" dirty="0" smtClean="0">
                <a:latin typeface="楷体" pitchFamily="49" charset="-122"/>
                <a:ea typeface="楷体" pitchFamily="49" charset="-122"/>
              </a:rPr>
              <a:t>2</a:t>
            </a:r>
            <a:r>
              <a:rPr lang="zh-CN" altLang="en-US" sz="2400" dirty="0" smtClean="0">
                <a:latin typeface="楷体" pitchFamily="49" charset="-122"/>
                <a:ea typeface="楷体" pitchFamily="49" charset="-122"/>
              </a:rPr>
              <a:t>）热疗：红外线、短波透热、蜡疗等，缓解肌强直。</a:t>
            </a:r>
            <a:endParaRPr lang="en-US" altLang="zh-CN" sz="2400" dirty="0" smtClean="0">
              <a:latin typeface="楷体" pitchFamily="49" charset="-122"/>
              <a:ea typeface="楷体" pitchFamily="49" charset="-122"/>
            </a:endParaRPr>
          </a:p>
          <a:p>
            <a:pPr>
              <a:lnSpc>
                <a:spcPct val="150000"/>
              </a:lnSpc>
            </a:pPr>
            <a:r>
              <a:rPr lang="en-US" altLang="zh-CN" sz="2400" dirty="0" smtClean="0">
                <a:latin typeface="楷体" pitchFamily="49" charset="-122"/>
                <a:ea typeface="楷体" pitchFamily="49" charset="-122"/>
              </a:rPr>
              <a:t>3</a:t>
            </a:r>
            <a:r>
              <a:rPr lang="zh-CN" altLang="en-US" sz="2400" dirty="0" smtClean="0">
                <a:latin typeface="楷体" pitchFamily="49" charset="-122"/>
                <a:ea typeface="楷体" pitchFamily="49" charset="-122"/>
              </a:rPr>
              <a:t>）神经肌肉电刺激：用两组电流交替刺激主动肌和拮抗肌，缓解肌强直，促进神经肌肉功能恢复，提高肌力。</a:t>
            </a:r>
            <a:endParaRPr lang="en-US" altLang="zh-CN" sz="2400" dirty="0" smtClean="0">
              <a:latin typeface="楷体" pitchFamily="49" charset="-122"/>
              <a:ea typeface="楷体" pitchFamily="49" charset="-122"/>
            </a:endParaRPr>
          </a:p>
          <a:p>
            <a:pPr>
              <a:lnSpc>
                <a:spcPct val="150000"/>
              </a:lnSpc>
            </a:pPr>
            <a:r>
              <a:rPr lang="en-US" altLang="zh-CN" sz="2400" dirty="0" smtClean="0">
                <a:latin typeface="楷体" pitchFamily="49" charset="-122"/>
                <a:ea typeface="楷体" pitchFamily="49" charset="-122"/>
              </a:rPr>
              <a:t>5</a:t>
            </a:r>
            <a:r>
              <a:rPr lang="zh-CN" altLang="en-US" sz="2400" dirty="0" smtClean="0">
                <a:latin typeface="楷体" pitchFamily="49" charset="-122"/>
                <a:ea typeface="楷体" pitchFamily="49" charset="-122"/>
              </a:rPr>
              <a:t>）肌电生物反馈：提高视觉或听觉反馈，反馈异常现象，提示患者进行反应，设法恢复正常运动。</a:t>
            </a:r>
            <a:endParaRPr lang="en-US" altLang="zh-CN" sz="2400" dirty="0" smtClean="0">
              <a:latin typeface="楷体" pitchFamily="49" charset="-122"/>
              <a:ea typeface="楷体" pitchFamily="49" charset="-122"/>
            </a:endParaRPr>
          </a:p>
          <a:p>
            <a:pPr>
              <a:lnSpc>
                <a:spcPct val="150000"/>
              </a:lnSpc>
            </a:pPr>
            <a:r>
              <a:rPr lang="en-US" altLang="zh-CN" sz="2400" dirty="0" smtClean="0">
                <a:latin typeface="楷体" pitchFamily="49" charset="-122"/>
                <a:ea typeface="楷体" pitchFamily="49" charset="-122"/>
              </a:rPr>
              <a:t>6</a:t>
            </a:r>
            <a:r>
              <a:rPr lang="zh-CN" altLang="en-US" sz="2400" dirty="0" smtClean="0">
                <a:latin typeface="楷体" pitchFamily="49" charset="-122"/>
                <a:ea typeface="楷体" pitchFamily="49" charset="-122"/>
              </a:rPr>
              <a:t>）重复经颅磁刺激：改善患者运动功能，提高灵活性和协调性。</a:t>
            </a:r>
            <a:endParaRPr lang="en-US" altLang="zh-CN" sz="2400" dirty="0" smtClean="0">
              <a:latin typeface="华文楷体" pitchFamily="2" charset="-122"/>
              <a:ea typeface="华文楷体" pitchFamily="2" charset="-122"/>
            </a:endParaRPr>
          </a:p>
        </p:txBody>
      </p:sp>
    </p:spTree>
    <p:extLst>
      <p:ext uri="{BB962C8B-B14F-4D97-AF65-F5344CB8AC3E}">
        <p14:creationId xmlns:p14="http://schemas.microsoft.com/office/powerpoint/2010/main" val="108252230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 y="7164"/>
            <a:ext cx="12190476" cy="6858858"/>
          </a:xfrm>
          <a:prstGeom prst="rect">
            <a:avLst/>
          </a:prstGeom>
        </p:spPr>
      </p:pic>
      <p:grpSp>
        <p:nvGrpSpPr>
          <p:cNvPr id="26" name="组合 25"/>
          <p:cNvGrpSpPr/>
          <p:nvPr/>
        </p:nvGrpSpPr>
        <p:grpSpPr>
          <a:xfrm>
            <a:off x="631246" y="4833059"/>
            <a:ext cx="2067145" cy="523220"/>
            <a:chOff x="631246" y="4833059"/>
            <a:chExt cx="2067145" cy="523220"/>
          </a:xfrm>
        </p:grpSpPr>
        <p:sp>
          <p:nvSpPr>
            <p:cNvPr id="14" name="文本框 13"/>
            <p:cNvSpPr txBox="1"/>
            <p:nvPr/>
          </p:nvSpPr>
          <p:spPr>
            <a:xfrm>
              <a:off x="886630" y="4833059"/>
              <a:ext cx="1811761" cy="523220"/>
            </a:xfrm>
            <a:prstGeom prst="rect">
              <a:avLst/>
            </a:prstGeom>
            <a:noFill/>
          </p:spPr>
          <p:txBody>
            <a:bodyPr wrap="square" rtlCol="0">
              <a:spAutoFit/>
            </a:bodyPr>
            <a:lstStyle/>
            <a:p>
              <a:pPr algn="ctr"/>
              <a:r>
                <a:rPr lang="zh-CN" altLang="en-US" sz="2800" b="1" spc="300" dirty="0" smtClean="0">
                  <a:solidFill>
                    <a:schemeClr val="bg1"/>
                  </a:solidFill>
                  <a:latin typeface="微软雅黑" panose="020B0503020204020204" pitchFamily="34" charset="-122"/>
                  <a:ea typeface="微软雅黑" panose="020B0503020204020204" pitchFamily="34" charset="-122"/>
                </a:rPr>
                <a:t>分析讨论</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燕尾形 26"/>
          <p:cNvSpPr/>
          <p:nvPr/>
        </p:nvSpPr>
        <p:spPr>
          <a:xfrm>
            <a:off x="1511773" y="90355"/>
            <a:ext cx="280737" cy="344906"/>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TextBox 27"/>
          <p:cNvSpPr txBox="1"/>
          <p:nvPr/>
        </p:nvSpPr>
        <p:spPr>
          <a:xfrm>
            <a:off x="281336" y="64168"/>
            <a:ext cx="1210588" cy="400110"/>
          </a:xfrm>
          <a:prstGeom prst="rect">
            <a:avLst/>
          </a:prstGeom>
          <a:noFill/>
        </p:spPr>
        <p:txBody>
          <a:bodyPr wrap="none" rtlCol="0">
            <a:spAutoFit/>
          </a:bodyPr>
          <a:lstStyle/>
          <a:p>
            <a:r>
              <a:rPr lang="zh-CN" altLang="en-US" sz="2000" b="1" dirty="0" smtClean="0">
                <a:latin typeface="微软雅黑" pitchFamily="34" charset="-122"/>
                <a:ea typeface="微软雅黑" pitchFamily="34" charset="-122"/>
              </a:rPr>
              <a:t>康复治疗</a:t>
            </a:r>
            <a:endParaRPr lang="zh-CN" altLang="en-US" sz="2000" b="1" dirty="0">
              <a:latin typeface="微软雅黑" pitchFamily="34" charset="-122"/>
              <a:ea typeface="微软雅黑" pitchFamily="34" charset="-122"/>
            </a:endParaRPr>
          </a:p>
        </p:txBody>
      </p:sp>
      <p:cxnSp>
        <p:nvCxnSpPr>
          <p:cNvPr id="30" name="直接连接符 29"/>
          <p:cNvCxnSpPr/>
          <p:nvPr/>
        </p:nvCxnSpPr>
        <p:spPr>
          <a:xfrm>
            <a:off x="337288" y="435261"/>
            <a:ext cx="1306832" cy="0"/>
          </a:xfrm>
          <a:prstGeom prst="line">
            <a:avLst/>
          </a:prstGeom>
          <a:ln>
            <a:solidFill>
              <a:srgbClr val="0070C0"/>
            </a:solidFill>
          </a:ln>
        </p:spPr>
        <p:style>
          <a:lnRef idx="2">
            <a:schemeClr val="accent5"/>
          </a:lnRef>
          <a:fillRef idx="0">
            <a:schemeClr val="accent5"/>
          </a:fillRef>
          <a:effectRef idx="1">
            <a:schemeClr val="accent5"/>
          </a:effectRef>
          <a:fontRef idx="minor">
            <a:schemeClr val="tx1"/>
          </a:fontRef>
        </p:style>
      </p:cxnSp>
      <p:sp>
        <p:nvSpPr>
          <p:cNvPr id="10" name="TextBox 9"/>
          <p:cNvSpPr txBox="1"/>
          <p:nvPr/>
        </p:nvSpPr>
        <p:spPr>
          <a:xfrm>
            <a:off x="631246" y="707564"/>
            <a:ext cx="11179754" cy="3416320"/>
          </a:xfrm>
          <a:prstGeom prst="rect">
            <a:avLst/>
          </a:prstGeom>
          <a:noFill/>
        </p:spPr>
        <p:txBody>
          <a:bodyPr wrap="square" rtlCol="0">
            <a:spAutoFit/>
          </a:bodyPr>
          <a:lstStyle/>
          <a:p>
            <a:pPr>
              <a:lnSpc>
                <a:spcPct val="150000"/>
              </a:lnSpc>
            </a:pPr>
            <a:r>
              <a:rPr lang="en-US" altLang="zh-CN" sz="2400" dirty="0">
                <a:latin typeface="楷体" pitchFamily="49" charset="-122"/>
                <a:ea typeface="楷体" pitchFamily="49" charset="-122"/>
              </a:rPr>
              <a:t>4</a:t>
            </a:r>
            <a:r>
              <a:rPr lang="en-US" altLang="zh-CN" sz="2400" dirty="0" smtClean="0">
                <a:latin typeface="楷体" pitchFamily="49" charset="-122"/>
                <a:ea typeface="楷体" pitchFamily="49" charset="-122"/>
              </a:rPr>
              <a:t>.</a:t>
            </a:r>
            <a:r>
              <a:rPr lang="zh-CN" altLang="en-US" sz="2400" dirty="0" smtClean="0">
                <a:latin typeface="楷体" pitchFamily="49" charset="-122"/>
                <a:ea typeface="楷体" pitchFamily="49" charset="-122"/>
              </a:rPr>
              <a:t>作业治疗：旋前、旋后训练，抓放训练，</a:t>
            </a:r>
            <a:r>
              <a:rPr lang="en-US" altLang="zh-CN" sz="2400" dirty="0" smtClean="0">
                <a:latin typeface="楷体" pitchFamily="49" charset="-122"/>
                <a:ea typeface="楷体" pitchFamily="49" charset="-122"/>
              </a:rPr>
              <a:t>ADL</a:t>
            </a:r>
            <a:r>
              <a:rPr lang="zh-CN" altLang="en-US" sz="2400" dirty="0" smtClean="0">
                <a:latin typeface="楷体" pitchFamily="49" charset="-122"/>
                <a:ea typeface="楷体" pitchFamily="49" charset="-122"/>
              </a:rPr>
              <a:t>指导训练。</a:t>
            </a:r>
            <a:endParaRPr lang="en-US" altLang="zh-CN" sz="2400" dirty="0" smtClean="0">
              <a:latin typeface="楷体" pitchFamily="49" charset="-122"/>
              <a:ea typeface="楷体" pitchFamily="49" charset="-122"/>
            </a:endParaRPr>
          </a:p>
          <a:p>
            <a:pPr>
              <a:lnSpc>
                <a:spcPct val="150000"/>
              </a:lnSpc>
            </a:pPr>
            <a:r>
              <a:rPr lang="en-US" altLang="zh-CN" sz="2400" dirty="0" smtClean="0">
                <a:latin typeface="楷体" pitchFamily="49" charset="-122"/>
                <a:ea typeface="楷体" pitchFamily="49" charset="-122"/>
              </a:rPr>
              <a:t>5.</a:t>
            </a:r>
            <a:r>
              <a:rPr lang="zh-CN" altLang="en-US" sz="2400" dirty="0" smtClean="0">
                <a:latin typeface="楷体" pitchFamily="49" charset="-122"/>
                <a:ea typeface="楷体" pitchFamily="49" charset="-122"/>
              </a:rPr>
              <a:t>构音障碍训练：呼吸训练、发音训练等。</a:t>
            </a:r>
            <a:endParaRPr lang="en-US" altLang="zh-CN" sz="2400" dirty="0" smtClean="0">
              <a:latin typeface="楷体" pitchFamily="49" charset="-122"/>
              <a:ea typeface="楷体" pitchFamily="49" charset="-122"/>
            </a:endParaRPr>
          </a:p>
          <a:p>
            <a:pPr>
              <a:lnSpc>
                <a:spcPct val="150000"/>
              </a:lnSpc>
            </a:pPr>
            <a:r>
              <a:rPr lang="en-US" altLang="zh-CN" sz="2400" dirty="0" smtClean="0">
                <a:latin typeface="楷体" pitchFamily="49" charset="-122"/>
                <a:ea typeface="楷体" pitchFamily="49" charset="-122"/>
              </a:rPr>
              <a:t>6.</a:t>
            </a:r>
            <a:r>
              <a:rPr lang="zh-CN" altLang="en-US" sz="2400" dirty="0" smtClean="0">
                <a:latin typeface="楷体" pitchFamily="49" charset="-122"/>
                <a:ea typeface="楷体" pitchFamily="49" charset="-122"/>
              </a:rPr>
              <a:t>吞咽训练：门德尔松手法，头部对角运动，吞咽机治疗等。</a:t>
            </a:r>
            <a:endParaRPr lang="en-US" altLang="zh-CN" sz="2400" dirty="0" smtClean="0">
              <a:latin typeface="楷体" pitchFamily="49" charset="-122"/>
              <a:ea typeface="楷体" pitchFamily="49" charset="-122"/>
            </a:endParaRPr>
          </a:p>
          <a:p>
            <a:pPr>
              <a:lnSpc>
                <a:spcPct val="150000"/>
              </a:lnSpc>
            </a:pPr>
            <a:r>
              <a:rPr lang="en-US" altLang="zh-CN" sz="2400" dirty="0" smtClean="0">
                <a:latin typeface="楷体" pitchFamily="49" charset="-122"/>
                <a:ea typeface="楷体" pitchFamily="49" charset="-122"/>
              </a:rPr>
              <a:t>7.</a:t>
            </a:r>
            <a:r>
              <a:rPr lang="zh-CN" altLang="en-US" sz="2400" dirty="0" smtClean="0">
                <a:latin typeface="楷体" pitchFamily="49" charset="-122"/>
                <a:ea typeface="楷体" pitchFamily="49" charset="-122"/>
              </a:rPr>
              <a:t>心理治疗：认知疗法、豁达疗法等。</a:t>
            </a:r>
            <a:endParaRPr lang="en-US" altLang="zh-CN" sz="2400" dirty="0" smtClean="0">
              <a:latin typeface="楷体" pitchFamily="49" charset="-122"/>
              <a:ea typeface="楷体" pitchFamily="49" charset="-122"/>
            </a:endParaRPr>
          </a:p>
          <a:p>
            <a:pPr>
              <a:lnSpc>
                <a:spcPct val="150000"/>
              </a:lnSpc>
            </a:pPr>
            <a:r>
              <a:rPr lang="en-US" altLang="zh-CN" sz="2400" dirty="0" smtClean="0">
                <a:latin typeface="楷体" pitchFamily="49" charset="-122"/>
                <a:ea typeface="楷体" pitchFamily="49" charset="-122"/>
              </a:rPr>
              <a:t>8.</a:t>
            </a:r>
            <a:r>
              <a:rPr lang="zh-CN" altLang="en-US" sz="2400" dirty="0" smtClean="0">
                <a:latin typeface="楷体" pitchFamily="49" charset="-122"/>
                <a:ea typeface="楷体" pitchFamily="49" charset="-122"/>
              </a:rPr>
              <a:t>认知训练：记忆力训练、智力训练等。</a:t>
            </a:r>
            <a:endParaRPr lang="en-US" altLang="zh-CN" sz="2400" dirty="0" smtClean="0">
              <a:latin typeface="楷体" pitchFamily="49" charset="-122"/>
              <a:ea typeface="楷体" pitchFamily="49" charset="-122"/>
            </a:endParaRPr>
          </a:p>
          <a:p>
            <a:pPr>
              <a:lnSpc>
                <a:spcPct val="150000"/>
              </a:lnSpc>
            </a:pPr>
            <a:r>
              <a:rPr lang="en-US" altLang="zh-CN" sz="2400" dirty="0" smtClean="0">
                <a:latin typeface="楷体" pitchFamily="49" charset="-122"/>
                <a:ea typeface="楷体" pitchFamily="49" charset="-122"/>
              </a:rPr>
              <a:t>9.</a:t>
            </a:r>
            <a:r>
              <a:rPr lang="zh-CN" altLang="en-US" sz="2400" dirty="0" smtClean="0">
                <a:latin typeface="楷体" pitchFamily="49" charset="-122"/>
                <a:ea typeface="楷体" pitchFamily="49" charset="-122"/>
              </a:rPr>
              <a:t>中国传统治疗：中医中药、针灸推拿等</a:t>
            </a:r>
            <a:endParaRPr lang="en-US" altLang="zh-CN" sz="2400" dirty="0" smtClean="0">
              <a:latin typeface="华文楷体" pitchFamily="2" charset="-122"/>
              <a:ea typeface="华文楷体" pitchFamily="2" charset="-122"/>
            </a:endParaRPr>
          </a:p>
        </p:txBody>
      </p:sp>
    </p:spTree>
    <p:extLst>
      <p:ext uri="{BB962C8B-B14F-4D97-AF65-F5344CB8AC3E}">
        <p14:creationId xmlns:p14="http://schemas.microsoft.com/office/powerpoint/2010/main" val="321089257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4494"/>
            <a:ext cx="12190476" cy="6858858"/>
          </a:xfrm>
          <a:prstGeom prst="rect">
            <a:avLst/>
          </a:prstGeom>
        </p:spPr>
      </p:pic>
      <p:sp>
        <p:nvSpPr>
          <p:cNvPr id="5" name="矩形 4"/>
          <p:cNvSpPr/>
          <p:nvPr/>
        </p:nvSpPr>
        <p:spPr>
          <a:xfrm>
            <a:off x="0" y="0"/>
            <a:ext cx="2953779" cy="6858858"/>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442560" y="278293"/>
            <a:ext cx="2511219" cy="1258018"/>
            <a:chOff x="0" y="112403"/>
            <a:chExt cx="2511219" cy="1258018"/>
          </a:xfrm>
        </p:grpSpPr>
        <p:sp>
          <p:nvSpPr>
            <p:cNvPr id="7" name="文本框 6"/>
            <p:cNvSpPr txBox="1"/>
            <p:nvPr/>
          </p:nvSpPr>
          <p:spPr>
            <a:xfrm>
              <a:off x="0" y="112403"/>
              <a:ext cx="1857828" cy="830997"/>
            </a:xfrm>
            <a:prstGeom prst="rect">
              <a:avLst/>
            </a:prstGeom>
            <a:noFill/>
          </p:spPr>
          <p:txBody>
            <a:bodyPr wrap="square" rtlCol="0">
              <a:spAutoFit/>
            </a:bodyPr>
            <a:lstStyle/>
            <a:p>
              <a:pPr algn="ctr"/>
              <a:r>
                <a:rPr lang="zh-CN" altLang="en-US" sz="4800" b="1" dirty="0">
                  <a:solidFill>
                    <a:schemeClr val="bg1"/>
                  </a:solidFill>
                  <a:latin typeface="微软雅黑" panose="020B0503020204020204" pitchFamily="34" charset="-122"/>
                  <a:ea typeface="微软雅黑" panose="020B0503020204020204" pitchFamily="34" charset="-122"/>
                </a:rPr>
                <a:t>目录</a:t>
              </a:r>
            </a:p>
          </p:txBody>
        </p:sp>
        <p:sp>
          <p:nvSpPr>
            <p:cNvPr id="8" name="文本框 7"/>
            <p:cNvSpPr txBox="1"/>
            <p:nvPr/>
          </p:nvSpPr>
          <p:spPr>
            <a:xfrm>
              <a:off x="188686" y="847201"/>
              <a:ext cx="2322533"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CONTENTS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631246" y="2008858"/>
            <a:ext cx="2067146" cy="523220"/>
            <a:chOff x="631246" y="2008858"/>
            <a:chExt cx="2067146" cy="523220"/>
          </a:xfrm>
        </p:grpSpPr>
        <p:sp>
          <p:nvSpPr>
            <p:cNvPr id="9" name="文本框 8"/>
            <p:cNvSpPr txBox="1"/>
            <p:nvPr/>
          </p:nvSpPr>
          <p:spPr>
            <a:xfrm>
              <a:off x="886631" y="2008858"/>
              <a:ext cx="1811761" cy="523220"/>
            </a:xfrm>
            <a:prstGeom prst="rect">
              <a:avLst/>
            </a:prstGeom>
            <a:noFill/>
          </p:spPr>
          <p:txBody>
            <a:bodyPr wrap="square" rtlCol="0">
              <a:spAutoFit/>
            </a:bodyPr>
            <a:lstStyle/>
            <a:p>
              <a:pPr algn="ctr"/>
              <a:r>
                <a:rPr lang="zh-CN" altLang="en-US" sz="2800" b="1" spc="300" dirty="0" smtClean="0">
                  <a:solidFill>
                    <a:schemeClr val="bg1"/>
                  </a:solidFill>
                  <a:latin typeface="微软雅黑" panose="020B0503020204020204" pitchFamily="34" charset="-122"/>
                  <a:ea typeface="微软雅黑" panose="020B0503020204020204" pitchFamily="34" charset="-122"/>
                  <a:hlinkClick r:id="rId3" action="ppaction://hlinksldjump"/>
                </a:rPr>
                <a:t>流行病学</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631246" y="2702877"/>
            <a:ext cx="2067145" cy="523220"/>
            <a:chOff x="631246" y="2702877"/>
            <a:chExt cx="2067145" cy="523220"/>
          </a:xfrm>
        </p:grpSpPr>
        <p:sp>
          <p:nvSpPr>
            <p:cNvPr id="11" name="文本框 10"/>
            <p:cNvSpPr txBox="1"/>
            <p:nvPr/>
          </p:nvSpPr>
          <p:spPr>
            <a:xfrm>
              <a:off x="886630" y="2702877"/>
              <a:ext cx="1811761" cy="523220"/>
            </a:xfrm>
            <a:prstGeom prst="rect">
              <a:avLst/>
            </a:prstGeom>
            <a:noFill/>
          </p:spPr>
          <p:txBody>
            <a:bodyPr wrap="square" rtlCol="0">
              <a:spAutoFit/>
            </a:bodyPr>
            <a:lstStyle/>
            <a:p>
              <a:pPr algn="ctr"/>
              <a:r>
                <a:rPr lang="zh-CN" altLang="en-US" sz="2800" b="1" spc="300" dirty="0" smtClean="0">
                  <a:solidFill>
                    <a:schemeClr val="bg1"/>
                  </a:solidFill>
                  <a:latin typeface="微软雅黑" panose="020B0503020204020204" pitchFamily="34" charset="-122"/>
                  <a:ea typeface="微软雅黑" panose="020B0503020204020204" pitchFamily="34" charset="-122"/>
                  <a:hlinkClick r:id="rId4" action="ppaction://hlinksldjump"/>
                </a:rPr>
                <a:t>临床特点</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631246" y="3412938"/>
            <a:ext cx="2067145" cy="523220"/>
            <a:chOff x="631246" y="3412938"/>
            <a:chExt cx="2067145" cy="523220"/>
          </a:xfrm>
        </p:grpSpPr>
        <p:sp>
          <p:nvSpPr>
            <p:cNvPr id="12" name="文本框 11"/>
            <p:cNvSpPr txBox="1"/>
            <p:nvPr/>
          </p:nvSpPr>
          <p:spPr>
            <a:xfrm>
              <a:off x="886630" y="3412938"/>
              <a:ext cx="1811761" cy="523220"/>
            </a:xfrm>
            <a:prstGeom prst="rect">
              <a:avLst/>
            </a:prstGeom>
            <a:noFill/>
          </p:spPr>
          <p:txBody>
            <a:bodyPr wrap="square" rtlCol="0">
              <a:spAutoFit/>
            </a:bodyPr>
            <a:lstStyle/>
            <a:p>
              <a:pPr algn="ctr"/>
              <a:r>
                <a:rPr lang="zh-CN" altLang="en-US" sz="2800" b="1" spc="300" dirty="0" smtClean="0">
                  <a:solidFill>
                    <a:schemeClr val="bg1"/>
                  </a:solidFill>
                  <a:latin typeface="微软雅黑" panose="020B0503020204020204" pitchFamily="34" charset="-122"/>
                  <a:ea typeface="微软雅黑" panose="020B0503020204020204" pitchFamily="34" charset="-122"/>
                  <a:hlinkClick r:id="rId5" action="ppaction://hlinksldjump"/>
                </a:rPr>
                <a:t>鉴别诊断</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631246" y="3566340"/>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631246" y="4122999"/>
            <a:ext cx="2067145" cy="523220"/>
            <a:chOff x="631246" y="4122999"/>
            <a:chExt cx="2067145" cy="523220"/>
          </a:xfrm>
        </p:grpSpPr>
        <p:sp>
          <p:nvSpPr>
            <p:cNvPr id="13" name="文本框 12"/>
            <p:cNvSpPr txBox="1"/>
            <p:nvPr/>
          </p:nvSpPr>
          <p:spPr>
            <a:xfrm>
              <a:off x="886630" y="4122999"/>
              <a:ext cx="1811761" cy="523220"/>
            </a:xfrm>
            <a:prstGeom prst="rect">
              <a:avLst/>
            </a:prstGeom>
            <a:noFill/>
          </p:spPr>
          <p:txBody>
            <a:bodyPr wrap="square" rtlCol="0">
              <a:spAutoFit/>
            </a:bodyPr>
            <a:lstStyle/>
            <a:p>
              <a:pPr algn="ctr"/>
              <a:r>
                <a:rPr lang="zh-CN" altLang="en-US" sz="2800" b="1" spc="300" dirty="0" smtClean="0">
                  <a:solidFill>
                    <a:schemeClr val="bg1"/>
                  </a:solidFill>
                  <a:latin typeface="微软雅黑" panose="020B0503020204020204" pitchFamily="34" charset="-122"/>
                  <a:ea typeface="微软雅黑" panose="020B0503020204020204" pitchFamily="34" charset="-122"/>
                  <a:hlinkClick r:id="rId6" action="ppaction://hlinksldjump"/>
                </a:rPr>
                <a:t>康复评定</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631246" y="4833059"/>
            <a:ext cx="2067145" cy="523220"/>
            <a:chOff x="631246" y="4833059"/>
            <a:chExt cx="2067145" cy="523220"/>
          </a:xfrm>
        </p:grpSpPr>
        <p:sp>
          <p:nvSpPr>
            <p:cNvPr id="14" name="文本框 13"/>
            <p:cNvSpPr txBox="1"/>
            <p:nvPr/>
          </p:nvSpPr>
          <p:spPr>
            <a:xfrm>
              <a:off x="886630" y="4833059"/>
              <a:ext cx="1811761" cy="523220"/>
            </a:xfrm>
            <a:prstGeom prst="rect">
              <a:avLst/>
            </a:prstGeom>
            <a:solidFill>
              <a:srgbClr val="0070C0"/>
            </a:solidFill>
          </p:spPr>
          <p:txBody>
            <a:bodyPr wrap="square" rtlCol="0">
              <a:spAutoFit/>
            </a:bodyPr>
            <a:lstStyle/>
            <a:p>
              <a:pPr algn="ctr"/>
              <a:r>
                <a:rPr lang="zh-CN" altLang="en-US" sz="2800" b="1" spc="300" dirty="0" smtClean="0">
                  <a:solidFill>
                    <a:schemeClr val="bg1"/>
                  </a:solidFill>
                  <a:latin typeface="微软雅黑" panose="020B0503020204020204" pitchFamily="34" charset="-122"/>
                  <a:ea typeface="微软雅黑" panose="020B0503020204020204" pitchFamily="34" charset="-122"/>
                  <a:hlinkClick r:id="rId7" action="ppaction://hlinksldjump"/>
                </a:rPr>
                <a:t>康复治疗</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1"/>
          <p:cNvSpPr txBox="1"/>
          <p:nvPr/>
        </p:nvSpPr>
        <p:spPr>
          <a:xfrm>
            <a:off x="6834320" y="2967764"/>
            <a:ext cx="2960956" cy="923330"/>
          </a:xfrm>
          <a:prstGeom prst="rect">
            <a:avLst/>
          </a:prstGeom>
          <a:noFill/>
        </p:spPr>
        <p:txBody>
          <a:bodyPr wrap="square" rtlCol="0">
            <a:spAutoFit/>
          </a:bodyPr>
          <a:lstStyle/>
          <a:p>
            <a:r>
              <a:rPr lang="zh-CN" altLang="en-US" sz="5400" b="1" dirty="0" smtClean="0">
                <a:solidFill>
                  <a:srgbClr val="0071C1"/>
                </a:solidFill>
                <a:latin typeface="微软雅黑" panose="020B0503020204020204" pitchFamily="34" charset="-122"/>
                <a:ea typeface="微软雅黑" panose="020B0503020204020204" pitchFamily="34" charset="-122"/>
              </a:rPr>
              <a:t>参考文献</a:t>
            </a:r>
            <a:endParaRPr lang="zh-CN" altLang="en-US" sz="5400" b="1" dirty="0">
              <a:solidFill>
                <a:srgbClr val="0071C1"/>
              </a:solidFill>
              <a:latin typeface="微软雅黑" panose="020B0503020204020204" pitchFamily="34" charset="-122"/>
              <a:ea typeface="微软雅黑" panose="020B0503020204020204" pitchFamily="34" charset="-122"/>
            </a:endParaRPr>
          </a:p>
        </p:txBody>
      </p:sp>
      <p:sp>
        <p:nvSpPr>
          <p:cNvPr id="2" name="Litebulb"/>
          <p:cNvSpPr>
            <a:spLocks noEditPoints="1" noChangeArrowheads="1"/>
          </p:cNvSpPr>
          <p:nvPr/>
        </p:nvSpPr>
        <p:spPr bwMode="auto">
          <a:xfrm>
            <a:off x="6056556" y="2998652"/>
            <a:ext cx="655636" cy="831067"/>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0070C0"/>
          </a:solidFill>
          <a:ln w="19050">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0070C0"/>
              </a:solidFill>
            </a:endParaRPr>
          </a:p>
        </p:txBody>
      </p:sp>
      <p:grpSp>
        <p:nvGrpSpPr>
          <p:cNvPr id="29" name="组合 28"/>
          <p:cNvGrpSpPr/>
          <p:nvPr/>
        </p:nvGrpSpPr>
        <p:grpSpPr>
          <a:xfrm>
            <a:off x="631246" y="5574309"/>
            <a:ext cx="2067146" cy="523220"/>
            <a:chOff x="631246" y="2008858"/>
            <a:chExt cx="2067146" cy="523220"/>
          </a:xfrm>
        </p:grpSpPr>
        <p:sp>
          <p:nvSpPr>
            <p:cNvPr id="30" name="文本框 8"/>
            <p:cNvSpPr txBox="1"/>
            <p:nvPr/>
          </p:nvSpPr>
          <p:spPr>
            <a:xfrm>
              <a:off x="886631" y="2008858"/>
              <a:ext cx="1811761" cy="523220"/>
            </a:xfrm>
            <a:prstGeom prst="rect">
              <a:avLst/>
            </a:prstGeom>
            <a:solidFill>
              <a:srgbClr val="0070C0"/>
            </a:solidFill>
          </p:spPr>
          <p:txBody>
            <a:bodyPr wrap="square" rtlCol="0">
              <a:spAutoFit/>
            </a:bodyPr>
            <a:lstStyle/>
            <a:p>
              <a:pPr algn="ctr"/>
              <a:r>
                <a:rPr lang="zh-CN" altLang="en-US" sz="2800" b="1" spc="300" dirty="0" smtClean="0">
                  <a:solidFill>
                    <a:schemeClr val="bg1"/>
                  </a:solidFill>
                  <a:latin typeface="微软雅黑" panose="020B0503020204020204" pitchFamily="34" charset="-122"/>
                  <a:ea typeface="微软雅黑" panose="020B0503020204020204" pitchFamily="34" charset="-122"/>
                  <a:hlinkClick r:id="rId8" action="ppaction://hlinksldjump"/>
                </a:rPr>
                <a:t>参考文献</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31" name="矩形 30"/>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01071459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2.98099E-6 4.07407E-6 L 0.04283 -0.00093 " pathEditMode="relative" rAng="0" ptsTypes="AA">
                                      <p:cBhvr>
                                        <p:cTn id="6" dur="750" fill="hold"/>
                                        <p:tgtEl>
                                          <p:spTgt spid="29"/>
                                        </p:tgtEl>
                                        <p:attrNameLst>
                                          <p:attrName>ppt_x</p:attrName>
                                          <p:attrName>ppt_y</p:attrName>
                                        </p:attrNameLst>
                                      </p:cBhvr>
                                      <p:rCtr x="2135" y="-46"/>
                                    </p:animMotion>
                                  </p:childTnLst>
                                </p:cTn>
                              </p:par>
                            </p:childTnLst>
                          </p:cTn>
                        </p:par>
                        <p:par>
                          <p:cTn id="7" fill="hold">
                            <p:stCondLst>
                              <p:cond delay="75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 y="7164"/>
            <a:ext cx="12190476" cy="6858858"/>
          </a:xfrm>
          <a:prstGeom prst="rect">
            <a:avLst/>
          </a:prstGeom>
        </p:spPr>
      </p:pic>
      <p:grpSp>
        <p:nvGrpSpPr>
          <p:cNvPr id="26" name="组合 25"/>
          <p:cNvGrpSpPr/>
          <p:nvPr/>
        </p:nvGrpSpPr>
        <p:grpSpPr>
          <a:xfrm>
            <a:off x="631246" y="4833059"/>
            <a:ext cx="2067145" cy="523220"/>
            <a:chOff x="631246" y="4833059"/>
            <a:chExt cx="2067145" cy="523220"/>
          </a:xfrm>
        </p:grpSpPr>
        <p:sp>
          <p:nvSpPr>
            <p:cNvPr id="14" name="文本框 13"/>
            <p:cNvSpPr txBox="1"/>
            <p:nvPr/>
          </p:nvSpPr>
          <p:spPr>
            <a:xfrm>
              <a:off x="886630" y="4833059"/>
              <a:ext cx="1811761" cy="523220"/>
            </a:xfrm>
            <a:prstGeom prst="rect">
              <a:avLst/>
            </a:prstGeom>
            <a:noFill/>
          </p:spPr>
          <p:txBody>
            <a:bodyPr wrap="square" rtlCol="0">
              <a:spAutoFit/>
            </a:bodyPr>
            <a:lstStyle/>
            <a:p>
              <a:pPr algn="ctr"/>
              <a:r>
                <a:rPr lang="zh-CN" altLang="en-US" sz="2800" b="1" spc="300" dirty="0" smtClean="0">
                  <a:solidFill>
                    <a:schemeClr val="bg1"/>
                  </a:solidFill>
                  <a:latin typeface="微软雅黑" panose="020B0503020204020204" pitchFamily="34" charset="-122"/>
                  <a:ea typeface="微软雅黑" panose="020B0503020204020204" pitchFamily="34" charset="-122"/>
                </a:rPr>
                <a:t>分析讨论</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燕尾形 26"/>
          <p:cNvSpPr/>
          <p:nvPr/>
        </p:nvSpPr>
        <p:spPr>
          <a:xfrm>
            <a:off x="1511773" y="90355"/>
            <a:ext cx="280737" cy="344906"/>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TextBox 27"/>
          <p:cNvSpPr txBox="1"/>
          <p:nvPr/>
        </p:nvSpPr>
        <p:spPr>
          <a:xfrm>
            <a:off x="281336" y="64168"/>
            <a:ext cx="1210588" cy="400110"/>
          </a:xfrm>
          <a:prstGeom prst="rect">
            <a:avLst/>
          </a:prstGeom>
          <a:noFill/>
        </p:spPr>
        <p:txBody>
          <a:bodyPr wrap="none" rtlCol="0">
            <a:spAutoFit/>
          </a:bodyPr>
          <a:lstStyle/>
          <a:p>
            <a:r>
              <a:rPr lang="zh-CN" altLang="en-US" sz="2000" b="1" dirty="0" smtClean="0">
                <a:latin typeface="微软雅黑" pitchFamily="34" charset="-122"/>
                <a:ea typeface="微软雅黑" pitchFamily="34" charset="-122"/>
              </a:rPr>
              <a:t>参考文献</a:t>
            </a:r>
            <a:endParaRPr lang="zh-CN" altLang="en-US" sz="2000" b="1" dirty="0">
              <a:latin typeface="微软雅黑" pitchFamily="34" charset="-122"/>
              <a:ea typeface="微软雅黑" pitchFamily="34" charset="-122"/>
            </a:endParaRPr>
          </a:p>
        </p:txBody>
      </p:sp>
      <p:cxnSp>
        <p:nvCxnSpPr>
          <p:cNvPr id="30" name="直接连接符 29"/>
          <p:cNvCxnSpPr/>
          <p:nvPr/>
        </p:nvCxnSpPr>
        <p:spPr>
          <a:xfrm>
            <a:off x="337288" y="435261"/>
            <a:ext cx="1306832" cy="0"/>
          </a:xfrm>
          <a:prstGeom prst="line">
            <a:avLst/>
          </a:prstGeom>
          <a:ln>
            <a:solidFill>
              <a:srgbClr val="0070C0"/>
            </a:solidFill>
          </a:ln>
        </p:spPr>
        <p:style>
          <a:lnRef idx="2">
            <a:schemeClr val="accent5"/>
          </a:lnRef>
          <a:fillRef idx="0">
            <a:schemeClr val="accent5"/>
          </a:fillRef>
          <a:effectRef idx="1">
            <a:schemeClr val="accent5"/>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186693434"/>
              </p:ext>
            </p:extLst>
          </p:nvPr>
        </p:nvGraphicFramePr>
        <p:xfrm>
          <a:off x="337288" y="719666"/>
          <a:ext cx="11539026" cy="6001174"/>
        </p:xfrm>
        <a:graphic>
          <a:graphicData uri="http://schemas.openxmlformats.org/drawingml/2006/table">
            <a:tbl>
              <a:tblPr firstRow="1" bandRow="1">
                <a:tableStyleId>{5C22544A-7EE6-4342-B048-85BDC9FD1C3A}</a:tableStyleId>
              </a:tblPr>
              <a:tblGrid>
                <a:gridCol w="10504883"/>
                <a:gridCol w="1034143"/>
              </a:tblGrid>
              <a:tr h="525020">
                <a:tc>
                  <a:txBody>
                    <a:bodyPr/>
                    <a:lstStyle/>
                    <a:p>
                      <a:pPr algn="ctr"/>
                      <a:r>
                        <a:rPr lang="zh-CN" altLang="en-US" dirty="0" smtClean="0"/>
                        <a:t>中文文献</a:t>
                      </a:r>
                      <a:endParaRPr lang="zh-CN" altLang="en-US" dirty="0"/>
                    </a:p>
                  </a:txBody>
                  <a:tcPr anchor="ctr">
                    <a:solidFill>
                      <a:schemeClr val="tx1">
                        <a:lumMod val="65000"/>
                        <a:lumOff val="35000"/>
                      </a:schemeClr>
                    </a:solidFill>
                  </a:tcPr>
                </a:tc>
                <a:tc>
                  <a:txBody>
                    <a:bodyPr/>
                    <a:lstStyle/>
                    <a:p>
                      <a:pPr algn="ctr"/>
                      <a:r>
                        <a:rPr lang="zh-CN" altLang="en-US" dirty="0" smtClean="0"/>
                        <a:t>链接</a:t>
                      </a:r>
                      <a:endParaRPr lang="zh-CN" altLang="en-US" dirty="0"/>
                    </a:p>
                  </a:txBody>
                  <a:tcPr anchor="ctr">
                    <a:solidFill>
                      <a:schemeClr val="tx1">
                        <a:lumMod val="65000"/>
                        <a:lumOff val="35000"/>
                      </a:schemeClr>
                    </a:solidFill>
                  </a:tcPr>
                </a:tc>
              </a:tr>
              <a:tr h="910685">
                <a:tc>
                  <a:txBody>
                    <a:bodyPr/>
                    <a:lstStyle/>
                    <a:p>
                      <a:r>
                        <a:rPr lang="en-US" altLang="zh-CN" sz="1800" b="0" i="0" kern="1200" dirty="0" smtClean="0">
                          <a:solidFill>
                            <a:schemeClr val="dk1"/>
                          </a:solidFill>
                          <a:effectLst/>
                          <a:latin typeface="+mn-lt"/>
                          <a:ea typeface="+mn-ea"/>
                          <a:cs typeface="+mn-cs"/>
                        </a:rPr>
                        <a:t>[1]</a:t>
                      </a:r>
                      <a:r>
                        <a:rPr lang="zh-CN" altLang="en-US" sz="1800" b="0" i="0" kern="1200" dirty="0" smtClean="0">
                          <a:solidFill>
                            <a:schemeClr val="dk1"/>
                          </a:solidFill>
                          <a:effectLst/>
                          <a:latin typeface="+mn-lt"/>
                          <a:ea typeface="+mn-ea"/>
                          <a:cs typeface="+mn-cs"/>
                        </a:rPr>
                        <a:t>中华医学会神经病学分会帕金森病及运动障碍学组</a:t>
                      </a:r>
                      <a:r>
                        <a:rPr lang="en-US" altLang="zh-CN" sz="1800" b="0" i="0" kern="1200" dirty="0" smtClean="0">
                          <a:solidFill>
                            <a:schemeClr val="dk1"/>
                          </a:solidFill>
                          <a:effectLst/>
                          <a:latin typeface="+mn-lt"/>
                          <a:ea typeface="+mn-ea"/>
                          <a:cs typeface="+mn-cs"/>
                        </a:rPr>
                        <a:t>,</a:t>
                      </a:r>
                      <a:r>
                        <a:rPr lang="zh-CN" altLang="en-US" sz="1800" b="0" i="0" kern="1200" dirty="0" smtClean="0">
                          <a:solidFill>
                            <a:schemeClr val="dk1"/>
                          </a:solidFill>
                          <a:effectLst/>
                          <a:latin typeface="+mn-lt"/>
                          <a:ea typeface="+mn-ea"/>
                          <a:cs typeface="+mn-cs"/>
                        </a:rPr>
                        <a:t>中国医师协会神经内科医师分会帕金森病及运动障碍专业</a:t>
                      </a:r>
                      <a:r>
                        <a:rPr lang="en-US" altLang="zh-CN" sz="1800" b="0" i="0" kern="1200" dirty="0" smtClean="0">
                          <a:solidFill>
                            <a:schemeClr val="dk1"/>
                          </a:solidFill>
                          <a:effectLst/>
                          <a:latin typeface="+mn-lt"/>
                          <a:ea typeface="+mn-ea"/>
                          <a:cs typeface="+mn-cs"/>
                        </a:rPr>
                        <a:t>.</a:t>
                      </a:r>
                      <a:r>
                        <a:rPr lang="zh-CN" altLang="en-US" sz="1800" b="1" i="0" kern="1200" dirty="0" smtClean="0">
                          <a:solidFill>
                            <a:schemeClr val="dk1"/>
                          </a:solidFill>
                          <a:effectLst/>
                          <a:latin typeface="+mn-lt"/>
                          <a:ea typeface="+mn-ea"/>
                          <a:cs typeface="+mn-cs"/>
                        </a:rPr>
                        <a:t>中国帕金森病的诊断标准</a:t>
                      </a:r>
                      <a:r>
                        <a:rPr lang="en-US" altLang="zh-CN" sz="1800" b="1" i="0" kern="1200" dirty="0" smtClean="0">
                          <a:solidFill>
                            <a:schemeClr val="dk1"/>
                          </a:solidFill>
                          <a:effectLst/>
                          <a:latin typeface="+mn-lt"/>
                          <a:ea typeface="+mn-ea"/>
                          <a:cs typeface="+mn-cs"/>
                        </a:rPr>
                        <a:t>(2016</a:t>
                      </a:r>
                      <a:r>
                        <a:rPr lang="zh-CN" altLang="en-US" sz="1800" b="1" i="0" kern="1200" dirty="0" smtClean="0">
                          <a:solidFill>
                            <a:schemeClr val="dk1"/>
                          </a:solidFill>
                          <a:effectLst/>
                          <a:latin typeface="+mn-lt"/>
                          <a:ea typeface="+mn-ea"/>
                          <a:cs typeface="+mn-cs"/>
                        </a:rPr>
                        <a:t>版</a:t>
                      </a:r>
                      <a:r>
                        <a:rPr lang="en-US" altLang="zh-CN" sz="1800" b="1" i="0" kern="1200" dirty="0" smtClean="0">
                          <a:solidFill>
                            <a:schemeClr val="dk1"/>
                          </a:solidFill>
                          <a:effectLst/>
                          <a:latin typeface="+mn-lt"/>
                          <a:ea typeface="+mn-ea"/>
                          <a:cs typeface="+mn-cs"/>
                        </a:rPr>
                        <a:t>)</a:t>
                      </a:r>
                      <a:r>
                        <a:rPr lang="en-US" altLang="zh-CN" sz="1800" b="0" i="0" kern="1200" dirty="0" smtClean="0">
                          <a:solidFill>
                            <a:schemeClr val="dk1"/>
                          </a:solidFill>
                          <a:effectLst/>
                          <a:latin typeface="+mn-lt"/>
                          <a:ea typeface="+mn-ea"/>
                          <a:cs typeface="+mn-cs"/>
                        </a:rPr>
                        <a:t>[J].</a:t>
                      </a:r>
                      <a:r>
                        <a:rPr lang="zh-CN" altLang="en-US" sz="1800" b="0" i="0" kern="1200" dirty="0" smtClean="0">
                          <a:solidFill>
                            <a:schemeClr val="dk1"/>
                          </a:solidFill>
                          <a:effectLst/>
                          <a:latin typeface="+mn-lt"/>
                          <a:ea typeface="+mn-ea"/>
                          <a:cs typeface="+mn-cs"/>
                        </a:rPr>
                        <a:t>中华神经科杂志</a:t>
                      </a:r>
                      <a:r>
                        <a:rPr lang="en-US" altLang="zh-CN" sz="1800" b="0" i="0" kern="1200" dirty="0" smtClean="0">
                          <a:solidFill>
                            <a:schemeClr val="dk1"/>
                          </a:solidFill>
                          <a:effectLst/>
                          <a:latin typeface="+mn-lt"/>
                          <a:ea typeface="+mn-ea"/>
                          <a:cs typeface="+mn-cs"/>
                        </a:rPr>
                        <a:t>,2016,49(4):268-271. DOI:10.3760/cma.j.issn.1006-7876.2016.04.002.</a:t>
                      </a:r>
                    </a:p>
                  </a:txBody>
                  <a:tcPr>
                    <a:solidFill>
                      <a:schemeClr val="bg1">
                        <a:lumMod val="85000"/>
                      </a:schemeClr>
                    </a:solidFill>
                  </a:tcPr>
                </a:tc>
                <a:tc>
                  <a:txBody>
                    <a:bodyPr/>
                    <a:lstStyle/>
                    <a:p>
                      <a:pPr algn="ctr"/>
                      <a:r>
                        <a:rPr lang="zh-CN" altLang="en-US" sz="1800" b="1" dirty="0" smtClean="0">
                          <a:hlinkClick r:id="rId3" tooltip="中国帕金森病的诊断标准(2016版)"/>
                        </a:rPr>
                        <a:t>查看</a:t>
                      </a:r>
                      <a:endParaRPr lang="zh-CN" altLang="en-US" sz="1800" b="1" dirty="0"/>
                    </a:p>
                  </a:txBody>
                  <a:tcPr anchor="ctr">
                    <a:solidFill>
                      <a:schemeClr val="bg1">
                        <a:lumMod val="65000"/>
                      </a:schemeClr>
                    </a:solidFill>
                  </a:tcPr>
                </a:tc>
              </a:tr>
              <a:tr h="525020">
                <a:tc>
                  <a:txBody>
                    <a:bodyPr/>
                    <a:lstStyle/>
                    <a:p>
                      <a:r>
                        <a:rPr lang="en-US" altLang="zh-CN" sz="1800" b="0" i="0" kern="1200" dirty="0" smtClean="0">
                          <a:solidFill>
                            <a:schemeClr val="dk1"/>
                          </a:solidFill>
                          <a:effectLst/>
                          <a:latin typeface="+mn-lt"/>
                          <a:ea typeface="+mn-ea"/>
                          <a:cs typeface="+mn-cs"/>
                        </a:rPr>
                        <a:t>[2]</a:t>
                      </a:r>
                      <a:r>
                        <a:rPr lang="zh-CN" altLang="en-US" sz="1800" b="0" i="0" kern="1200" dirty="0" smtClean="0">
                          <a:solidFill>
                            <a:schemeClr val="dk1"/>
                          </a:solidFill>
                          <a:effectLst/>
                          <a:latin typeface="+mn-lt"/>
                          <a:ea typeface="+mn-ea"/>
                          <a:cs typeface="+mn-cs"/>
                        </a:rPr>
                        <a:t>刘疏影</a:t>
                      </a:r>
                      <a:r>
                        <a:rPr lang="en-US" altLang="zh-CN" sz="1800" b="0" i="0" kern="1200" dirty="0" smtClean="0">
                          <a:solidFill>
                            <a:schemeClr val="dk1"/>
                          </a:solidFill>
                          <a:effectLst/>
                          <a:latin typeface="+mn-lt"/>
                          <a:ea typeface="+mn-ea"/>
                          <a:cs typeface="+mn-cs"/>
                        </a:rPr>
                        <a:t>,</a:t>
                      </a:r>
                      <a:r>
                        <a:rPr lang="zh-CN" altLang="en-US" sz="1800" b="0" i="0" kern="1200" dirty="0" smtClean="0">
                          <a:solidFill>
                            <a:schemeClr val="dk1"/>
                          </a:solidFill>
                          <a:effectLst/>
                          <a:latin typeface="+mn-lt"/>
                          <a:ea typeface="+mn-ea"/>
                          <a:cs typeface="+mn-cs"/>
                        </a:rPr>
                        <a:t>陈彪</a:t>
                      </a:r>
                      <a:r>
                        <a:rPr lang="en-US" altLang="zh-CN" sz="1800" b="0" i="0" kern="1200" dirty="0" smtClean="0">
                          <a:solidFill>
                            <a:schemeClr val="dk1"/>
                          </a:solidFill>
                          <a:effectLst/>
                          <a:latin typeface="+mn-lt"/>
                          <a:ea typeface="+mn-ea"/>
                          <a:cs typeface="+mn-cs"/>
                        </a:rPr>
                        <a:t>.</a:t>
                      </a:r>
                      <a:r>
                        <a:rPr lang="zh-CN" altLang="en-US" sz="1800" b="1" i="0" kern="1200" dirty="0" smtClean="0">
                          <a:solidFill>
                            <a:schemeClr val="dk1"/>
                          </a:solidFill>
                          <a:effectLst/>
                          <a:latin typeface="+mn-lt"/>
                          <a:ea typeface="+mn-ea"/>
                          <a:cs typeface="+mn-cs"/>
                        </a:rPr>
                        <a:t>帕金森病流行现状</a:t>
                      </a:r>
                      <a:r>
                        <a:rPr lang="en-US" altLang="zh-CN" sz="1800" b="0" i="0" kern="1200" dirty="0" smtClean="0">
                          <a:solidFill>
                            <a:schemeClr val="dk1"/>
                          </a:solidFill>
                          <a:effectLst/>
                          <a:latin typeface="+mn-lt"/>
                          <a:ea typeface="+mn-ea"/>
                          <a:cs typeface="+mn-cs"/>
                        </a:rPr>
                        <a:t>[J].</a:t>
                      </a:r>
                      <a:r>
                        <a:rPr lang="zh-CN" altLang="en-US" sz="1800" b="0" i="0" kern="1200" dirty="0" smtClean="0">
                          <a:solidFill>
                            <a:schemeClr val="dk1"/>
                          </a:solidFill>
                          <a:effectLst/>
                          <a:latin typeface="+mn-lt"/>
                          <a:ea typeface="+mn-ea"/>
                          <a:cs typeface="+mn-cs"/>
                        </a:rPr>
                        <a:t>中国现代神经疾病杂志</a:t>
                      </a:r>
                      <a:r>
                        <a:rPr lang="en-US" altLang="zh-CN" sz="1800" b="0" i="0" kern="1200" dirty="0" smtClean="0">
                          <a:solidFill>
                            <a:schemeClr val="dk1"/>
                          </a:solidFill>
                          <a:effectLst/>
                          <a:latin typeface="+mn-lt"/>
                          <a:ea typeface="+mn-ea"/>
                          <a:cs typeface="+mn-cs"/>
                        </a:rPr>
                        <a:t>,2016,16(2):98-101. DOI:10.3969/j.issn.1672-6731.2016.02.007.</a:t>
                      </a:r>
                      <a:endParaRPr lang="zh-CN" altLang="en-US" dirty="0"/>
                    </a:p>
                  </a:txBody>
                  <a:tcPr>
                    <a:solidFill>
                      <a:schemeClr val="bg1">
                        <a:lumMod val="85000"/>
                      </a:schemeClr>
                    </a:solidFill>
                  </a:tcPr>
                </a:tc>
                <a:tc>
                  <a:txBody>
                    <a:bodyPr/>
                    <a:lstStyle/>
                    <a:p>
                      <a:pPr algn="ctr"/>
                      <a:r>
                        <a:rPr lang="zh-CN" altLang="en-US" b="1" dirty="0" smtClean="0">
                          <a:hlinkClick r:id="rId4" tooltip="帕金森病流行现状"/>
                        </a:rPr>
                        <a:t>查看</a:t>
                      </a:r>
                      <a:endParaRPr lang="zh-CN" altLang="en-US" b="1" dirty="0"/>
                    </a:p>
                  </a:txBody>
                  <a:tcPr anchor="ctr">
                    <a:solidFill>
                      <a:schemeClr val="bg1">
                        <a:lumMod val="65000"/>
                      </a:schemeClr>
                    </a:solidFill>
                  </a:tcPr>
                </a:tc>
              </a:tr>
              <a:tr h="525020">
                <a:tc>
                  <a:txBody>
                    <a:bodyPr/>
                    <a:lstStyle/>
                    <a:p>
                      <a:r>
                        <a:rPr lang="en-US" altLang="zh-CN" sz="1800" b="0" i="0" kern="1200" dirty="0" smtClean="0">
                          <a:solidFill>
                            <a:schemeClr val="dk1"/>
                          </a:solidFill>
                          <a:effectLst/>
                          <a:latin typeface="+mn-lt"/>
                          <a:ea typeface="+mn-ea"/>
                          <a:cs typeface="+mn-cs"/>
                        </a:rPr>
                        <a:t>[3]</a:t>
                      </a:r>
                      <a:r>
                        <a:rPr lang="zh-CN" altLang="en-US" sz="1800" b="0" i="0" kern="1200" dirty="0" smtClean="0">
                          <a:solidFill>
                            <a:schemeClr val="dk1"/>
                          </a:solidFill>
                          <a:effectLst/>
                          <a:latin typeface="+mn-lt"/>
                          <a:ea typeface="+mn-ea"/>
                          <a:cs typeface="+mn-cs"/>
                        </a:rPr>
                        <a:t>宋亚南</a:t>
                      </a:r>
                      <a:r>
                        <a:rPr lang="en-US" altLang="zh-CN" sz="1800" b="0" i="0" kern="1200" dirty="0" smtClean="0">
                          <a:solidFill>
                            <a:schemeClr val="dk1"/>
                          </a:solidFill>
                          <a:effectLst/>
                          <a:latin typeface="+mn-lt"/>
                          <a:ea typeface="+mn-ea"/>
                          <a:cs typeface="+mn-cs"/>
                        </a:rPr>
                        <a:t>,</a:t>
                      </a:r>
                      <a:r>
                        <a:rPr lang="zh-CN" altLang="en-US" sz="1800" b="0" i="0" kern="1200" dirty="0" smtClean="0">
                          <a:solidFill>
                            <a:schemeClr val="dk1"/>
                          </a:solidFill>
                          <a:effectLst/>
                          <a:latin typeface="+mn-lt"/>
                          <a:ea typeface="+mn-ea"/>
                          <a:cs typeface="+mn-cs"/>
                        </a:rPr>
                        <a:t>郁金泰</a:t>
                      </a:r>
                      <a:r>
                        <a:rPr lang="en-US" altLang="zh-CN" sz="1800" b="0" i="0" kern="1200" dirty="0" smtClean="0">
                          <a:solidFill>
                            <a:schemeClr val="dk1"/>
                          </a:solidFill>
                          <a:effectLst/>
                          <a:latin typeface="+mn-lt"/>
                          <a:ea typeface="+mn-ea"/>
                          <a:cs typeface="+mn-cs"/>
                        </a:rPr>
                        <a:t>,</a:t>
                      </a:r>
                      <a:r>
                        <a:rPr lang="zh-CN" altLang="en-US" sz="1800" b="0" i="0" kern="1200" dirty="0" smtClean="0">
                          <a:solidFill>
                            <a:schemeClr val="dk1"/>
                          </a:solidFill>
                          <a:effectLst/>
                          <a:latin typeface="+mn-lt"/>
                          <a:ea typeface="+mn-ea"/>
                          <a:cs typeface="+mn-cs"/>
                        </a:rPr>
                        <a:t>谭兰</a:t>
                      </a:r>
                      <a:r>
                        <a:rPr lang="en-US" altLang="zh-CN" sz="1800" b="0" i="0" kern="1200" dirty="0" smtClean="0">
                          <a:solidFill>
                            <a:schemeClr val="dk1"/>
                          </a:solidFill>
                          <a:effectLst/>
                          <a:latin typeface="+mn-lt"/>
                          <a:ea typeface="+mn-ea"/>
                          <a:cs typeface="+mn-cs"/>
                        </a:rPr>
                        <a:t>.</a:t>
                      </a:r>
                      <a:r>
                        <a:rPr lang="zh-CN" altLang="en-US" sz="1800" b="1" i="0" kern="1200" dirty="0" smtClean="0">
                          <a:solidFill>
                            <a:schemeClr val="dk1"/>
                          </a:solidFill>
                          <a:effectLst/>
                          <a:latin typeface="+mn-lt"/>
                          <a:ea typeface="+mn-ea"/>
                          <a:cs typeface="+mn-cs"/>
                        </a:rPr>
                        <a:t>帕金森病的危险因素及其预防</a:t>
                      </a:r>
                      <a:r>
                        <a:rPr lang="en-US" altLang="zh-CN" sz="1800" b="0" i="0" kern="1200" dirty="0" smtClean="0">
                          <a:solidFill>
                            <a:schemeClr val="dk1"/>
                          </a:solidFill>
                          <a:effectLst/>
                          <a:latin typeface="+mn-lt"/>
                          <a:ea typeface="+mn-ea"/>
                          <a:cs typeface="+mn-cs"/>
                        </a:rPr>
                        <a:t>[J].</a:t>
                      </a:r>
                      <a:r>
                        <a:rPr lang="zh-CN" altLang="en-US" sz="1800" b="0" i="0" kern="1200" dirty="0" smtClean="0">
                          <a:solidFill>
                            <a:schemeClr val="dk1"/>
                          </a:solidFill>
                          <a:effectLst/>
                          <a:latin typeface="+mn-lt"/>
                          <a:ea typeface="+mn-ea"/>
                          <a:cs typeface="+mn-cs"/>
                        </a:rPr>
                        <a:t>中华行为医学与脑科学杂志</a:t>
                      </a:r>
                      <a:r>
                        <a:rPr lang="en-US" altLang="zh-CN" sz="1800" b="0" i="0" kern="1200" dirty="0" smtClean="0">
                          <a:solidFill>
                            <a:schemeClr val="dk1"/>
                          </a:solidFill>
                          <a:effectLst/>
                          <a:latin typeface="+mn-lt"/>
                          <a:ea typeface="+mn-ea"/>
                          <a:cs typeface="+mn-cs"/>
                        </a:rPr>
                        <a:t>,2019,28(2):188-192. DOI:10.3760/cma.j.issn.1674-6554.2019.02.017.</a:t>
                      </a:r>
                      <a:endParaRPr lang="zh-CN" altLang="en-US" dirty="0"/>
                    </a:p>
                  </a:txBody>
                  <a:tcPr>
                    <a:solidFill>
                      <a:schemeClr val="bg1">
                        <a:lumMod val="85000"/>
                      </a:schemeClr>
                    </a:solidFill>
                  </a:tcPr>
                </a:tc>
                <a:tc>
                  <a:txBody>
                    <a:bodyPr/>
                    <a:lstStyle/>
                    <a:p>
                      <a:pPr algn="ctr"/>
                      <a:r>
                        <a:rPr lang="zh-CN" altLang="en-US" b="1" dirty="0" smtClean="0">
                          <a:hlinkClick r:id="rId5" tooltip="帕金森病的危险因素及其预防"/>
                        </a:rPr>
                        <a:t>查看</a:t>
                      </a:r>
                      <a:endParaRPr lang="zh-CN" altLang="en-US" b="1" dirty="0"/>
                    </a:p>
                  </a:txBody>
                  <a:tcPr anchor="ctr">
                    <a:solidFill>
                      <a:schemeClr val="bg1">
                        <a:lumMod val="65000"/>
                      </a:schemeClr>
                    </a:solidFill>
                  </a:tcPr>
                </a:tc>
              </a:tr>
              <a:tr h="446954">
                <a:tc>
                  <a:txBody>
                    <a:bodyPr/>
                    <a:lstStyle/>
                    <a:p>
                      <a:r>
                        <a:rPr lang="en-US" altLang="zh-CN" sz="1800" b="0" i="0" kern="1200" dirty="0" smtClean="0">
                          <a:solidFill>
                            <a:schemeClr val="dk1"/>
                          </a:solidFill>
                          <a:effectLst/>
                          <a:latin typeface="+mn-lt"/>
                          <a:ea typeface="+mn-ea"/>
                          <a:cs typeface="+mn-cs"/>
                        </a:rPr>
                        <a:t>[4]</a:t>
                      </a:r>
                      <a:r>
                        <a:rPr lang="zh-CN" altLang="en-US" sz="1800" b="0" i="0" kern="1200" dirty="0" smtClean="0">
                          <a:solidFill>
                            <a:schemeClr val="dk1"/>
                          </a:solidFill>
                          <a:effectLst/>
                          <a:latin typeface="+mn-lt"/>
                          <a:ea typeface="+mn-ea"/>
                          <a:cs typeface="+mn-cs"/>
                        </a:rPr>
                        <a:t>刘强</a:t>
                      </a:r>
                      <a:r>
                        <a:rPr lang="en-US" altLang="zh-CN" sz="1800" b="0" i="0" kern="1200" dirty="0" smtClean="0">
                          <a:solidFill>
                            <a:schemeClr val="dk1"/>
                          </a:solidFill>
                          <a:effectLst/>
                          <a:latin typeface="+mn-lt"/>
                          <a:ea typeface="+mn-ea"/>
                          <a:cs typeface="+mn-cs"/>
                        </a:rPr>
                        <a:t>,</a:t>
                      </a:r>
                      <a:r>
                        <a:rPr lang="zh-CN" altLang="en-US" sz="1800" b="0" i="0" kern="1200" dirty="0" smtClean="0">
                          <a:solidFill>
                            <a:schemeClr val="dk1"/>
                          </a:solidFill>
                          <a:effectLst/>
                          <a:latin typeface="+mn-lt"/>
                          <a:ea typeface="+mn-ea"/>
                          <a:cs typeface="+mn-cs"/>
                        </a:rPr>
                        <a:t>刘美茜</a:t>
                      </a:r>
                      <a:r>
                        <a:rPr lang="en-US" altLang="zh-CN" sz="1800" b="0" i="0" kern="1200" dirty="0" smtClean="0">
                          <a:solidFill>
                            <a:schemeClr val="dk1"/>
                          </a:solidFill>
                          <a:effectLst/>
                          <a:latin typeface="+mn-lt"/>
                          <a:ea typeface="+mn-ea"/>
                          <a:cs typeface="+mn-cs"/>
                        </a:rPr>
                        <a:t>,</a:t>
                      </a:r>
                      <a:r>
                        <a:rPr lang="zh-CN" altLang="en-US" sz="1800" b="0" i="0" kern="1200" dirty="0" smtClean="0">
                          <a:solidFill>
                            <a:schemeClr val="dk1"/>
                          </a:solidFill>
                          <a:effectLst/>
                          <a:latin typeface="+mn-lt"/>
                          <a:ea typeface="+mn-ea"/>
                          <a:cs typeface="+mn-cs"/>
                        </a:rPr>
                        <a:t>张玉梅</a:t>
                      </a:r>
                      <a:r>
                        <a:rPr lang="en-US" altLang="zh-CN" sz="1800" b="0" i="0" kern="1200" dirty="0" smtClean="0">
                          <a:solidFill>
                            <a:schemeClr val="dk1"/>
                          </a:solidFill>
                          <a:effectLst/>
                          <a:latin typeface="+mn-lt"/>
                          <a:ea typeface="+mn-ea"/>
                          <a:cs typeface="+mn-cs"/>
                        </a:rPr>
                        <a:t>.</a:t>
                      </a:r>
                      <a:r>
                        <a:rPr lang="zh-CN" altLang="en-US" sz="1800" b="1" i="0" kern="1200" dirty="0" smtClean="0">
                          <a:solidFill>
                            <a:schemeClr val="dk1"/>
                          </a:solidFill>
                          <a:effectLst/>
                          <a:latin typeface="+mn-lt"/>
                          <a:ea typeface="+mn-ea"/>
                          <a:cs typeface="+mn-cs"/>
                        </a:rPr>
                        <a:t>帕金森病患者的院内全周期康复模式</a:t>
                      </a:r>
                      <a:r>
                        <a:rPr lang="en-US" altLang="zh-CN" sz="1800" b="0" i="0" kern="1200" dirty="0" smtClean="0">
                          <a:solidFill>
                            <a:schemeClr val="dk1"/>
                          </a:solidFill>
                          <a:effectLst/>
                          <a:latin typeface="+mn-lt"/>
                          <a:ea typeface="+mn-ea"/>
                          <a:cs typeface="+mn-cs"/>
                        </a:rPr>
                        <a:t>[J].</a:t>
                      </a:r>
                      <a:r>
                        <a:rPr lang="zh-CN" altLang="en-US" sz="1800" b="0" i="0" kern="1200" dirty="0" smtClean="0">
                          <a:solidFill>
                            <a:schemeClr val="dk1"/>
                          </a:solidFill>
                          <a:effectLst/>
                          <a:latin typeface="+mn-lt"/>
                          <a:ea typeface="+mn-ea"/>
                          <a:cs typeface="+mn-cs"/>
                        </a:rPr>
                        <a:t>老年医学与保健</a:t>
                      </a:r>
                      <a:r>
                        <a:rPr lang="en-US" altLang="zh-CN" sz="1800" b="0" i="0" kern="1200" dirty="0" smtClean="0">
                          <a:solidFill>
                            <a:schemeClr val="dk1"/>
                          </a:solidFill>
                          <a:effectLst/>
                          <a:latin typeface="+mn-lt"/>
                          <a:ea typeface="+mn-ea"/>
                          <a:cs typeface="+mn-cs"/>
                        </a:rPr>
                        <a:t>,2020,26(3):340-342.</a:t>
                      </a:r>
                      <a:endParaRPr lang="zh-CN" altLang="en-US" dirty="0"/>
                    </a:p>
                  </a:txBody>
                  <a:tcP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smtClean="0">
                          <a:hlinkClick r:id="rId6" tooltip="帕金森病患者的院内全周期康复模式"/>
                        </a:rPr>
                        <a:t>查看</a:t>
                      </a:r>
                      <a:endParaRPr lang="zh-CN" altLang="en-US" b="1" dirty="0" smtClean="0"/>
                    </a:p>
                  </a:txBody>
                  <a:tcPr anchor="ctr">
                    <a:solidFill>
                      <a:schemeClr val="bg1">
                        <a:lumMod val="65000"/>
                      </a:schemeClr>
                    </a:solidFill>
                  </a:tcPr>
                </a:tc>
              </a:tr>
              <a:tr h="525020">
                <a:tc>
                  <a:txBody>
                    <a:bodyPr/>
                    <a:lstStyle/>
                    <a:p>
                      <a:r>
                        <a:rPr lang="en-US" altLang="zh-CN" sz="1800" b="0" i="0" kern="1200" dirty="0" smtClean="0">
                          <a:solidFill>
                            <a:schemeClr val="dk1"/>
                          </a:solidFill>
                          <a:effectLst/>
                          <a:latin typeface="+mn-lt"/>
                          <a:ea typeface="+mn-ea"/>
                          <a:cs typeface="+mn-cs"/>
                        </a:rPr>
                        <a:t>[5]</a:t>
                      </a:r>
                      <a:r>
                        <a:rPr lang="zh-CN" altLang="en-US" sz="1800" b="0" i="0" kern="1200" dirty="0" smtClean="0">
                          <a:solidFill>
                            <a:schemeClr val="dk1"/>
                          </a:solidFill>
                          <a:effectLst/>
                          <a:latin typeface="+mn-lt"/>
                          <a:ea typeface="+mn-ea"/>
                          <a:cs typeface="+mn-cs"/>
                        </a:rPr>
                        <a:t>中华医学会神经病学分会帕金森病及运动障碍学组</a:t>
                      </a:r>
                      <a:r>
                        <a:rPr lang="en-US" altLang="zh-CN" sz="1800" b="0" i="0" kern="1200" dirty="0" smtClean="0">
                          <a:solidFill>
                            <a:schemeClr val="dk1"/>
                          </a:solidFill>
                          <a:effectLst/>
                          <a:latin typeface="+mn-lt"/>
                          <a:ea typeface="+mn-ea"/>
                          <a:cs typeface="+mn-cs"/>
                        </a:rPr>
                        <a:t>,</a:t>
                      </a:r>
                      <a:r>
                        <a:rPr lang="zh-CN" altLang="en-US" sz="1800" b="0" i="0" kern="1200" dirty="0" smtClean="0">
                          <a:solidFill>
                            <a:schemeClr val="dk1"/>
                          </a:solidFill>
                          <a:effectLst/>
                          <a:latin typeface="+mn-lt"/>
                          <a:ea typeface="+mn-ea"/>
                          <a:cs typeface="+mn-cs"/>
                        </a:rPr>
                        <a:t>中国医师协会神经内科医师分会帕金森病及运动障碍病专业委员会</a:t>
                      </a:r>
                      <a:r>
                        <a:rPr lang="en-US" altLang="zh-CN" sz="1800" b="0" i="0" kern="1200" dirty="0" smtClean="0">
                          <a:solidFill>
                            <a:schemeClr val="dk1"/>
                          </a:solidFill>
                          <a:effectLst/>
                          <a:latin typeface="+mn-lt"/>
                          <a:ea typeface="+mn-ea"/>
                          <a:cs typeface="+mn-cs"/>
                        </a:rPr>
                        <a:t>.</a:t>
                      </a:r>
                      <a:r>
                        <a:rPr lang="zh-CN" altLang="en-US" sz="1800" b="1" i="0" kern="1200" dirty="0" smtClean="0">
                          <a:solidFill>
                            <a:schemeClr val="dk1"/>
                          </a:solidFill>
                          <a:effectLst/>
                          <a:latin typeface="+mn-lt"/>
                          <a:ea typeface="+mn-ea"/>
                          <a:cs typeface="+mn-cs"/>
                        </a:rPr>
                        <a:t>帕金森病前驱期诊断研究标准中国专家共识</a:t>
                      </a:r>
                      <a:r>
                        <a:rPr lang="en-US" altLang="zh-CN" sz="1800" b="0" i="0" kern="1200" dirty="0" smtClean="0">
                          <a:solidFill>
                            <a:schemeClr val="dk1"/>
                          </a:solidFill>
                          <a:effectLst/>
                          <a:latin typeface="+mn-lt"/>
                          <a:ea typeface="+mn-ea"/>
                          <a:cs typeface="+mn-cs"/>
                        </a:rPr>
                        <a:t>[J].</a:t>
                      </a:r>
                      <a:r>
                        <a:rPr lang="zh-CN" altLang="en-US" sz="1800" b="0" i="0" kern="1200" dirty="0" smtClean="0">
                          <a:solidFill>
                            <a:schemeClr val="dk1"/>
                          </a:solidFill>
                          <a:effectLst/>
                          <a:latin typeface="+mn-lt"/>
                          <a:ea typeface="+mn-ea"/>
                          <a:cs typeface="+mn-cs"/>
                        </a:rPr>
                        <a:t>中华老年医学杂志</a:t>
                      </a:r>
                      <a:r>
                        <a:rPr lang="en-US" altLang="zh-CN" sz="1800" b="0" i="0" kern="1200" dirty="0" smtClean="0">
                          <a:solidFill>
                            <a:schemeClr val="dk1"/>
                          </a:solidFill>
                          <a:effectLst/>
                          <a:latin typeface="+mn-lt"/>
                          <a:ea typeface="+mn-ea"/>
                          <a:cs typeface="+mn-cs"/>
                        </a:rPr>
                        <a:t>,2019,38(8):825-831. DOI:10.3760/cma.j.issn.0254-9026.2019.08.001.</a:t>
                      </a:r>
                      <a:endParaRPr lang="zh-CN" altLang="en-US" dirty="0"/>
                    </a:p>
                  </a:txBody>
                  <a:tcP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smtClean="0">
                          <a:hlinkClick r:id="rId7" tooltip="帕金森病前驱期诊断研究标准中国专家共识"/>
                        </a:rPr>
                        <a:t>查看</a:t>
                      </a:r>
                      <a:endParaRPr lang="zh-CN" altLang="en-US" b="1" dirty="0" smtClean="0"/>
                    </a:p>
                  </a:txBody>
                  <a:tcPr anchor="ctr">
                    <a:solidFill>
                      <a:schemeClr val="bg1">
                        <a:lumMod val="65000"/>
                      </a:schemeClr>
                    </a:solidFill>
                  </a:tcPr>
                </a:tc>
              </a:tr>
              <a:tr h="525020">
                <a:tc>
                  <a:txBody>
                    <a:bodyPr/>
                    <a:lstStyle/>
                    <a:p>
                      <a:r>
                        <a:rPr lang="en-US" altLang="zh-CN" sz="1800" b="0" i="0" kern="1200" dirty="0" smtClean="0">
                          <a:solidFill>
                            <a:schemeClr val="dk1"/>
                          </a:solidFill>
                          <a:effectLst/>
                          <a:latin typeface="+mn-lt"/>
                          <a:ea typeface="+mn-ea"/>
                          <a:cs typeface="+mn-cs"/>
                        </a:rPr>
                        <a:t>[6]</a:t>
                      </a:r>
                      <a:r>
                        <a:rPr lang="zh-CN" altLang="en-US" sz="1800" b="0" i="0" kern="1200" dirty="0" smtClean="0">
                          <a:solidFill>
                            <a:schemeClr val="dk1"/>
                          </a:solidFill>
                          <a:effectLst/>
                          <a:latin typeface="+mn-lt"/>
                          <a:ea typeface="+mn-ea"/>
                          <a:cs typeface="+mn-cs"/>
                        </a:rPr>
                        <a:t>唐浪娟</a:t>
                      </a:r>
                      <a:r>
                        <a:rPr lang="en-US" altLang="zh-CN" sz="1800" b="0" i="0" kern="1200" dirty="0" smtClean="0">
                          <a:solidFill>
                            <a:schemeClr val="dk1"/>
                          </a:solidFill>
                          <a:effectLst/>
                          <a:latin typeface="+mn-lt"/>
                          <a:ea typeface="+mn-ea"/>
                          <a:cs typeface="+mn-cs"/>
                        </a:rPr>
                        <a:t>,</a:t>
                      </a:r>
                      <a:r>
                        <a:rPr lang="zh-CN" altLang="en-US" sz="1800" b="0" i="0" kern="1200" dirty="0" smtClean="0">
                          <a:solidFill>
                            <a:schemeClr val="dk1"/>
                          </a:solidFill>
                          <a:effectLst/>
                          <a:latin typeface="+mn-lt"/>
                          <a:ea typeface="+mn-ea"/>
                          <a:cs typeface="+mn-cs"/>
                        </a:rPr>
                        <a:t>彭雨燕</a:t>
                      </a:r>
                      <a:r>
                        <a:rPr lang="en-US" altLang="zh-CN" sz="1800" b="0" i="0" kern="1200" dirty="0" smtClean="0">
                          <a:solidFill>
                            <a:schemeClr val="dk1"/>
                          </a:solidFill>
                          <a:effectLst/>
                          <a:latin typeface="+mn-lt"/>
                          <a:ea typeface="+mn-ea"/>
                          <a:cs typeface="+mn-cs"/>
                        </a:rPr>
                        <a:t>,</a:t>
                      </a:r>
                      <a:r>
                        <a:rPr lang="zh-CN" altLang="en-US" sz="1800" b="0" i="0" kern="1200" dirty="0" smtClean="0">
                          <a:solidFill>
                            <a:schemeClr val="dk1"/>
                          </a:solidFill>
                          <a:effectLst/>
                          <a:latin typeface="+mn-lt"/>
                          <a:ea typeface="+mn-ea"/>
                          <a:cs typeface="+mn-cs"/>
                        </a:rPr>
                        <a:t>汪春霞</a:t>
                      </a:r>
                      <a:r>
                        <a:rPr lang="en-US" altLang="zh-CN" sz="1800" b="0" i="0" kern="1200" dirty="0" smtClean="0">
                          <a:solidFill>
                            <a:schemeClr val="dk1"/>
                          </a:solidFill>
                          <a:effectLst/>
                          <a:latin typeface="+mn-lt"/>
                          <a:ea typeface="+mn-ea"/>
                          <a:cs typeface="+mn-cs"/>
                        </a:rPr>
                        <a:t>, </a:t>
                      </a:r>
                      <a:r>
                        <a:rPr lang="zh-CN" altLang="en-US" sz="1800" b="0" i="0" kern="1200" dirty="0" smtClean="0">
                          <a:solidFill>
                            <a:schemeClr val="dk1"/>
                          </a:solidFill>
                          <a:effectLst/>
                          <a:latin typeface="+mn-lt"/>
                          <a:ea typeface="+mn-ea"/>
                          <a:cs typeface="+mn-cs"/>
                        </a:rPr>
                        <a:t>等</a:t>
                      </a:r>
                      <a:r>
                        <a:rPr lang="en-US" altLang="zh-CN" sz="1800" b="0" i="0" kern="1200" dirty="0" smtClean="0">
                          <a:solidFill>
                            <a:schemeClr val="dk1"/>
                          </a:solidFill>
                          <a:effectLst/>
                          <a:latin typeface="+mn-lt"/>
                          <a:ea typeface="+mn-ea"/>
                          <a:cs typeface="+mn-cs"/>
                        </a:rPr>
                        <a:t>.</a:t>
                      </a:r>
                      <a:r>
                        <a:rPr lang="zh-CN" altLang="en-US" sz="1800" b="1" i="0" kern="1200" dirty="0" smtClean="0">
                          <a:solidFill>
                            <a:schemeClr val="dk1"/>
                          </a:solidFill>
                          <a:effectLst/>
                          <a:latin typeface="+mn-lt"/>
                          <a:ea typeface="+mn-ea"/>
                          <a:cs typeface="+mn-cs"/>
                        </a:rPr>
                        <a:t>帕金森操、慢走对帕金森病患者肢体运动功能及平衡功能的影响</a:t>
                      </a:r>
                      <a:r>
                        <a:rPr lang="en-US" altLang="zh-CN" sz="1800" b="0" i="0" kern="1200" dirty="0" smtClean="0">
                          <a:solidFill>
                            <a:schemeClr val="dk1"/>
                          </a:solidFill>
                          <a:effectLst/>
                          <a:latin typeface="+mn-lt"/>
                          <a:ea typeface="+mn-ea"/>
                          <a:cs typeface="+mn-cs"/>
                        </a:rPr>
                        <a:t>[J].</a:t>
                      </a:r>
                      <a:r>
                        <a:rPr lang="zh-CN" altLang="en-US" sz="1800" b="0" i="0" kern="1200" dirty="0" smtClean="0">
                          <a:solidFill>
                            <a:schemeClr val="dk1"/>
                          </a:solidFill>
                          <a:effectLst/>
                          <a:latin typeface="+mn-lt"/>
                          <a:ea typeface="+mn-ea"/>
                          <a:cs typeface="+mn-cs"/>
                        </a:rPr>
                        <a:t>中国老年学杂志</a:t>
                      </a:r>
                      <a:r>
                        <a:rPr lang="en-US" altLang="zh-CN" sz="1800" b="0" i="0" kern="1200" dirty="0" smtClean="0">
                          <a:solidFill>
                            <a:schemeClr val="dk1"/>
                          </a:solidFill>
                          <a:effectLst/>
                          <a:latin typeface="+mn-lt"/>
                          <a:ea typeface="+mn-ea"/>
                          <a:cs typeface="+mn-cs"/>
                        </a:rPr>
                        <a:t>,2020,40(13):2801-2803. DOI:10.3969/j.issn.1005-9202.2020.13.037.</a:t>
                      </a:r>
                      <a:endParaRPr lang="zh-CN" altLang="en-US" dirty="0"/>
                    </a:p>
                  </a:txBody>
                  <a:tcPr>
                    <a:solidFill>
                      <a:schemeClr val="bg1">
                        <a:lumMod val="85000"/>
                      </a:schemeClr>
                    </a:solidFill>
                  </a:tcPr>
                </a:tc>
                <a:tc>
                  <a:txBody>
                    <a:bodyPr/>
                    <a:lstStyle/>
                    <a:p>
                      <a:pPr algn="ctr"/>
                      <a:r>
                        <a:rPr lang="zh-CN" altLang="en-US" b="1" dirty="0" smtClean="0">
                          <a:hlinkClick r:id="rId8" tooltip="帕金森操、慢走对帕金森病患者肢体运动功能及平衡功能的影响"/>
                        </a:rPr>
                        <a:t>查看</a:t>
                      </a:r>
                      <a:endParaRPr lang="zh-CN" altLang="en-US" b="1" dirty="0"/>
                    </a:p>
                  </a:txBody>
                  <a:tcPr anchor="ctr">
                    <a:solidFill>
                      <a:schemeClr val="bg1">
                        <a:lumMod val="65000"/>
                      </a:schemeClr>
                    </a:solidFill>
                  </a:tcPr>
                </a:tc>
              </a:tr>
              <a:tr h="525020">
                <a:tc>
                  <a:txBody>
                    <a:bodyPr/>
                    <a:lstStyle/>
                    <a:p>
                      <a:r>
                        <a:rPr lang="en-US" altLang="zh-CN" sz="1800" b="0" i="0" kern="1200" dirty="0" smtClean="0">
                          <a:solidFill>
                            <a:schemeClr val="dk1"/>
                          </a:solidFill>
                          <a:effectLst/>
                          <a:latin typeface="+mn-lt"/>
                          <a:ea typeface="+mn-ea"/>
                          <a:cs typeface="+mn-cs"/>
                        </a:rPr>
                        <a:t>[7]</a:t>
                      </a:r>
                      <a:r>
                        <a:rPr lang="zh-CN" altLang="en-US" sz="1800" b="0" i="0" kern="1200" dirty="0" smtClean="0">
                          <a:solidFill>
                            <a:schemeClr val="dk1"/>
                          </a:solidFill>
                          <a:effectLst/>
                          <a:latin typeface="+mn-lt"/>
                          <a:ea typeface="+mn-ea"/>
                          <a:cs typeface="+mn-cs"/>
                        </a:rPr>
                        <a:t>中华医学会神经病学分会帕金森病及运动障碍学组</a:t>
                      </a:r>
                      <a:r>
                        <a:rPr lang="en-US" altLang="zh-CN" sz="1800" b="0" i="0" kern="1200" dirty="0" smtClean="0">
                          <a:solidFill>
                            <a:schemeClr val="dk1"/>
                          </a:solidFill>
                          <a:effectLst/>
                          <a:latin typeface="+mn-lt"/>
                          <a:ea typeface="+mn-ea"/>
                          <a:cs typeface="+mn-cs"/>
                        </a:rPr>
                        <a:t>.</a:t>
                      </a:r>
                      <a:r>
                        <a:rPr lang="zh-CN" altLang="en-US" sz="1800" b="1" i="0" kern="1200" dirty="0" smtClean="0">
                          <a:solidFill>
                            <a:schemeClr val="dk1"/>
                          </a:solidFill>
                          <a:effectLst/>
                          <a:latin typeface="+mn-lt"/>
                          <a:ea typeface="+mn-ea"/>
                          <a:cs typeface="+mn-cs"/>
                        </a:rPr>
                        <a:t>中国帕金森病治疗指南</a:t>
                      </a:r>
                      <a:r>
                        <a:rPr lang="en-US" altLang="zh-CN" sz="1800" b="1" i="0" kern="1200" dirty="0" smtClean="0">
                          <a:solidFill>
                            <a:schemeClr val="dk1"/>
                          </a:solidFill>
                          <a:effectLst/>
                          <a:latin typeface="+mn-lt"/>
                          <a:ea typeface="+mn-ea"/>
                          <a:cs typeface="+mn-cs"/>
                        </a:rPr>
                        <a:t>(</a:t>
                      </a:r>
                      <a:r>
                        <a:rPr lang="zh-CN" altLang="en-US" sz="1800" b="1" i="0" kern="1200" dirty="0" smtClean="0">
                          <a:solidFill>
                            <a:schemeClr val="dk1"/>
                          </a:solidFill>
                          <a:effectLst/>
                          <a:latin typeface="+mn-lt"/>
                          <a:ea typeface="+mn-ea"/>
                          <a:cs typeface="+mn-cs"/>
                        </a:rPr>
                        <a:t>第三版</a:t>
                      </a:r>
                      <a:r>
                        <a:rPr lang="en-US" altLang="zh-CN" sz="1800" b="1" i="0" kern="1200" dirty="0" smtClean="0">
                          <a:solidFill>
                            <a:schemeClr val="dk1"/>
                          </a:solidFill>
                          <a:effectLst/>
                          <a:latin typeface="+mn-lt"/>
                          <a:ea typeface="+mn-ea"/>
                          <a:cs typeface="+mn-cs"/>
                        </a:rPr>
                        <a:t>)</a:t>
                      </a:r>
                      <a:r>
                        <a:rPr lang="en-US" altLang="zh-CN" sz="1800" b="0" i="0" kern="1200" dirty="0" smtClean="0">
                          <a:solidFill>
                            <a:schemeClr val="dk1"/>
                          </a:solidFill>
                          <a:effectLst/>
                          <a:latin typeface="+mn-lt"/>
                          <a:ea typeface="+mn-ea"/>
                          <a:cs typeface="+mn-cs"/>
                        </a:rPr>
                        <a:t>[J].</a:t>
                      </a:r>
                      <a:r>
                        <a:rPr lang="zh-CN" altLang="en-US" sz="1800" b="0" i="0" kern="1200" dirty="0" smtClean="0">
                          <a:solidFill>
                            <a:schemeClr val="dk1"/>
                          </a:solidFill>
                          <a:effectLst/>
                          <a:latin typeface="+mn-lt"/>
                          <a:ea typeface="+mn-ea"/>
                          <a:cs typeface="+mn-cs"/>
                        </a:rPr>
                        <a:t>中华神经科杂志</a:t>
                      </a:r>
                      <a:r>
                        <a:rPr lang="en-US" altLang="zh-CN" sz="1800" b="0" i="0" kern="1200" dirty="0" smtClean="0">
                          <a:solidFill>
                            <a:schemeClr val="dk1"/>
                          </a:solidFill>
                          <a:effectLst/>
                          <a:latin typeface="+mn-lt"/>
                          <a:ea typeface="+mn-ea"/>
                          <a:cs typeface="+mn-cs"/>
                        </a:rPr>
                        <a:t>,2014,(6):428-433. DOI:10.3760/cma.j.issn.1006-7876.2014.06.017.</a:t>
                      </a:r>
                      <a:endParaRPr lang="zh-CN" altLang="en-US" dirty="0"/>
                    </a:p>
                  </a:txBody>
                  <a:tcPr>
                    <a:solidFill>
                      <a:schemeClr val="bg1">
                        <a:lumMod val="85000"/>
                      </a:schemeClr>
                    </a:solidFill>
                  </a:tcPr>
                </a:tc>
                <a:tc>
                  <a:txBody>
                    <a:bodyPr/>
                    <a:lstStyle/>
                    <a:p>
                      <a:pPr algn="ctr"/>
                      <a:r>
                        <a:rPr lang="zh-CN" altLang="en-US" b="1" dirty="0" smtClean="0">
                          <a:hlinkClick r:id="rId9" tooltip="中国帕金森病治疗指南（第三版）"/>
                        </a:rPr>
                        <a:t>查看</a:t>
                      </a:r>
                      <a:endParaRPr lang="zh-CN" altLang="en-US" b="1" dirty="0"/>
                    </a:p>
                  </a:txBody>
                  <a:tcPr anchor="ctr">
                    <a:solidFill>
                      <a:schemeClr val="bg1">
                        <a:lumMod val="65000"/>
                      </a:schemeClr>
                    </a:solidFill>
                  </a:tcPr>
                </a:tc>
              </a:tr>
              <a:tr h="525020">
                <a:tc>
                  <a:txBody>
                    <a:bodyPr/>
                    <a:lstStyle/>
                    <a:p>
                      <a:r>
                        <a:rPr lang="en-US" altLang="zh-CN" sz="1800" b="0" i="0" kern="1200" dirty="0" smtClean="0">
                          <a:solidFill>
                            <a:schemeClr val="dk1"/>
                          </a:solidFill>
                          <a:effectLst/>
                          <a:latin typeface="+mn-lt"/>
                          <a:ea typeface="+mn-ea"/>
                          <a:cs typeface="+mn-cs"/>
                        </a:rPr>
                        <a:t>[8]</a:t>
                      </a:r>
                      <a:r>
                        <a:rPr lang="zh-CN" altLang="en-US" sz="1800" b="0" i="0" kern="1200" dirty="0" smtClean="0">
                          <a:solidFill>
                            <a:schemeClr val="dk1"/>
                          </a:solidFill>
                          <a:effectLst/>
                          <a:latin typeface="+mn-lt"/>
                          <a:ea typeface="+mn-ea"/>
                          <a:cs typeface="+mn-cs"/>
                        </a:rPr>
                        <a:t>任思思</a:t>
                      </a:r>
                      <a:r>
                        <a:rPr lang="en-US" altLang="zh-CN" sz="1800" b="0" i="0" kern="1200" dirty="0" smtClean="0">
                          <a:solidFill>
                            <a:schemeClr val="dk1"/>
                          </a:solidFill>
                          <a:effectLst/>
                          <a:latin typeface="+mn-lt"/>
                          <a:ea typeface="+mn-ea"/>
                          <a:cs typeface="+mn-cs"/>
                        </a:rPr>
                        <a:t>.</a:t>
                      </a:r>
                      <a:r>
                        <a:rPr lang="zh-CN" altLang="en-US" sz="1800" b="1" i="0" kern="1200" dirty="0" smtClean="0">
                          <a:solidFill>
                            <a:schemeClr val="dk1"/>
                          </a:solidFill>
                          <a:effectLst/>
                          <a:latin typeface="+mn-lt"/>
                          <a:ea typeface="+mn-ea"/>
                          <a:cs typeface="+mn-cs"/>
                        </a:rPr>
                        <a:t>中国人群帕金森病发病相关因素</a:t>
                      </a:r>
                      <a:r>
                        <a:rPr lang="en-US" altLang="zh-CN" sz="1800" b="1" i="0" kern="1200" dirty="0" smtClean="0">
                          <a:solidFill>
                            <a:schemeClr val="dk1"/>
                          </a:solidFill>
                          <a:effectLst/>
                          <a:latin typeface="+mn-lt"/>
                          <a:ea typeface="+mn-ea"/>
                          <a:cs typeface="+mn-cs"/>
                        </a:rPr>
                        <a:t>Meta</a:t>
                      </a:r>
                      <a:r>
                        <a:rPr lang="zh-CN" altLang="en-US" sz="1800" b="1" i="0" kern="1200" dirty="0" smtClean="0">
                          <a:solidFill>
                            <a:schemeClr val="dk1"/>
                          </a:solidFill>
                          <a:effectLst/>
                          <a:latin typeface="+mn-lt"/>
                          <a:ea typeface="+mn-ea"/>
                          <a:cs typeface="+mn-cs"/>
                        </a:rPr>
                        <a:t>分析</a:t>
                      </a:r>
                      <a:r>
                        <a:rPr lang="en-US" altLang="zh-CN" sz="1800" b="0" i="0" kern="1200" dirty="0" smtClean="0">
                          <a:solidFill>
                            <a:schemeClr val="dk1"/>
                          </a:solidFill>
                          <a:effectLst/>
                          <a:latin typeface="+mn-lt"/>
                          <a:ea typeface="+mn-ea"/>
                          <a:cs typeface="+mn-cs"/>
                        </a:rPr>
                        <a:t>[J].</a:t>
                      </a:r>
                      <a:r>
                        <a:rPr lang="zh-CN" altLang="en-US" sz="1800" b="0" i="0" kern="1200" dirty="0" smtClean="0">
                          <a:solidFill>
                            <a:schemeClr val="dk1"/>
                          </a:solidFill>
                          <a:effectLst/>
                          <a:latin typeface="+mn-lt"/>
                          <a:ea typeface="+mn-ea"/>
                          <a:cs typeface="+mn-cs"/>
                        </a:rPr>
                        <a:t>检验医学与临床</a:t>
                      </a:r>
                      <a:r>
                        <a:rPr lang="en-US" altLang="zh-CN" sz="1800" b="0" i="0" kern="1200" dirty="0" smtClean="0">
                          <a:solidFill>
                            <a:schemeClr val="dk1"/>
                          </a:solidFill>
                          <a:effectLst/>
                          <a:latin typeface="+mn-lt"/>
                          <a:ea typeface="+mn-ea"/>
                          <a:cs typeface="+mn-cs"/>
                        </a:rPr>
                        <a:t>,2020,17(18):2630-2633. DOI:10.3969/j.issn.1672-9455.2020.18.011.</a:t>
                      </a:r>
                      <a:endParaRPr lang="zh-CN" altLang="en-US" dirty="0"/>
                    </a:p>
                  </a:txBody>
                  <a:tcPr>
                    <a:solidFill>
                      <a:schemeClr val="bg1">
                        <a:lumMod val="85000"/>
                      </a:schemeClr>
                    </a:solidFill>
                  </a:tcPr>
                </a:tc>
                <a:tc>
                  <a:txBody>
                    <a:bodyPr/>
                    <a:lstStyle/>
                    <a:p>
                      <a:pPr algn="ctr"/>
                      <a:r>
                        <a:rPr lang="zh-CN" altLang="en-US" b="1" dirty="0" smtClean="0">
                          <a:hlinkClick r:id="rId10" tooltip="中国人群帕金森病发病相关因素Meta分析"/>
                        </a:rPr>
                        <a:t>查看</a:t>
                      </a:r>
                      <a:endParaRPr lang="zh-CN" altLang="en-US" b="1" dirty="0"/>
                    </a:p>
                  </a:txBody>
                  <a:tcPr anchor="ctr">
                    <a:solidFill>
                      <a:schemeClr val="bg1">
                        <a:lumMod val="65000"/>
                      </a:schemeClr>
                    </a:solidFill>
                  </a:tcPr>
                </a:tc>
              </a:tr>
            </a:tbl>
          </a:graphicData>
        </a:graphic>
      </p:graphicFrame>
    </p:spTree>
    <p:extLst>
      <p:ext uri="{BB962C8B-B14F-4D97-AF65-F5344CB8AC3E}">
        <p14:creationId xmlns:p14="http://schemas.microsoft.com/office/powerpoint/2010/main" val="221776116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 y="7164"/>
            <a:ext cx="12190476" cy="6858858"/>
          </a:xfrm>
          <a:prstGeom prst="rect">
            <a:avLst/>
          </a:prstGeom>
        </p:spPr>
      </p:pic>
      <p:grpSp>
        <p:nvGrpSpPr>
          <p:cNvPr id="26" name="组合 25"/>
          <p:cNvGrpSpPr/>
          <p:nvPr/>
        </p:nvGrpSpPr>
        <p:grpSpPr>
          <a:xfrm>
            <a:off x="631246" y="4833059"/>
            <a:ext cx="2067145" cy="523220"/>
            <a:chOff x="631246" y="4833059"/>
            <a:chExt cx="2067145" cy="523220"/>
          </a:xfrm>
        </p:grpSpPr>
        <p:sp>
          <p:nvSpPr>
            <p:cNvPr id="14" name="文本框 13"/>
            <p:cNvSpPr txBox="1"/>
            <p:nvPr/>
          </p:nvSpPr>
          <p:spPr>
            <a:xfrm>
              <a:off x="886630" y="4833059"/>
              <a:ext cx="1811761" cy="523220"/>
            </a:xfrm>
            <a:prstGeom prst="rect">
              <a:avLst/>
            </a:prstGeom>
            <a:noFill/>
          </p:spPr>
          <p:txBody>
            <a:bodyPr wrap="square" rtlCol="0">
              <a:spAutoFit/>
            </a:bodyPr>
            <a:lstStyle/>
            <a:p>
              <a:pPr algn="ctr"/>
              <a:r>
                <a:rPr lang="zh-CN" altLang="en-US" sz="2800" b="1" spc="300" dirty="0" smtClean="0">
                  <a:solidFill>
                    <a:schemeClr val="bg1"/>
                  </a:solidFill>
                  <a:latin typeface="微软雅黑" panose="020B0503020204020204" pitchFamily="34" charset="-122"/>
                  <a:ea typeface="微软雅黑" panose="020B0503020204020204" pitchFamily="34" charset="-122"/>
                </a:rPr>
                <a:t>分析讨论</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燕尾形 26"/>
          <p:cNvSpPr/>
          <p:nvPr/>
        </p:nvSpPr>
        <p:spPr>
          <a:xfrm>
            <a:off x="1511773" y="90355"/>
            <a:ext cx="280737" cy="344906"/>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TextBox 27"/>
          <p:cNvSpPr txBox="1"/>
          <p:nvPr/>
        </p:nvSpPr>
        <p:spPr>
          <a:xfrm>
            <a:off x="281336" y="64168"/>
            <a:ext cx="1210588" cy="400110"/>
          </a:xfrm>
          <a:prstGeom prst="rect">
            <a:avLst/>
          </a:prstGeom>
          <a:noFill/>
        </p:spPr>
        <p:txBody>
          <a:bodyPr wrap="none" rtlCol="0">
            <a:spAutoFit/>
          </a:bodyPr>
          <a:lstStyle/>
          <a:p>
            <a:r>
              <a:rPr lang="zh-CN" altLang="en-US" sz="2000" b="1" dirty="0" smtClean="0">
                <a:latin typeface="微软雅黑" pitchFamily="34" charset="-122"/>
                <a:ea typeface="微软雅黑" pitchFamily="34" charset="-122"/>
              </a:rPr>
              <a:t>参考文献</a:t>
            </a:r>
            <a:endParaRPr lang="zh-CN" altLang="en-US" sz="2000" b="1" dirty="0">
              <a:latin typeface="微软雅黑" pitchFamily="34" charset="-122"/>
              <a:ea typeface="微软雅黑" pitchFamily="34" charset="-122"/>
            </a:endParaRPr>
          </a:p>
        </p:txBody>
      </p:sp>
      <p:cxnSp>
        <p:nvCxnSpPr>
          <p:cNvPr id="30" name="直接连接符 29"/>
          <p:cNvCxnSpPr/>
          <p:nvPr/>
        </p:nvCxnSpPr>
        <p:spPr>
          <a:xfrm>
            <a:off x="337288" y="435261"/>
            <a:ext cx="1306832" cy="0"/>
          </a:xfrm>
          <a:prstGeom prst="line">
            <a:avLst/>
          </a:prstGeom>
          <a:ln>
            <a:solidFill>
              <a:srgbClr val="0070C0"/>
            </a:solidFill>
          </a:ln>
        </p:spPr>
        <p:style>
          <a:lnRef idx="2">
            <a:schemeClr val="accent5"/>
          </a:lnRef>
          <a:fillRef idx="0">
            <a:schemeClr val="accent5"/>
          </a:fillRef>
          <a:effectRef idx="1">
            <a:schemeClr val="accent5"/>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608427475"/>
              </p:ext>
            </p:extLst>
          </p:nvPr>
        </p:nvGraphicFramePr>
        <p:xfrm>
          <a:off x="337288" y="719666"/>
          <a:ext cx="11539026" cy="5746448"/>
        </p:xfrm>
        <a:graphic>
          <a:graphicData uri="http://schemas.openxmlformats.org/drawingml/2006/table">
            <a:tbl>
              <a:tblPr firstRow="1" bandRow="1">
                <a:tableStyleId>{5C22544A-7EE6-4342-B048-85BDC9FD1C3A}</a:tableStyleId>
              </a:tblPr>
              <a:tblGrid>
                <a:gridCol w="10504883"/>
                <a:gridCol w="1034143"/>
              </a:tblGrid>
              <a:tr h="525020">
                <a:tc>
                  <a:txBody>
                    <a:bodyPr/>
                    <a:lstStyle/>
                    <a:p>
                      <a:pPr algn="ctr"/>
                      <a:r>
                        <a:rPr lang="zh-CN" altLang="en-US" dirty="0" smtClean="0"/>
                        <a:t>外文文献</a:t>
                      </a:r>
                      <a:endParaRPr lang="zh-CN" altLang="en-US" dirty="0"/>
                    </a:p>
                  </a:txBody>
                  <a:tcPr anchor="ctr">
                    <a:solidFill>
                      <a:schemeClr val="tx1">
                        <a:lumMod val="65000"/>
                        <a:lumOff val="35000"/>
                      </a:schemeClr>
                    </a:solidFill>
                  </a:tcPr>
                </a:tc>
                <a:tc>
                  <a:txBody>
                    <a:bodyPr/>
                    <a:lstStyle/>
                    <a:p>
                      <a:pPr algn="ctr"/>
                      <a:r>
                        <a:rPr lang="zh-CN" altLang="en-US" dirty="0" smtClean="0"/>
                        <a:t>链接</a:t>
                      </a:r>
                      <a:endParaRPr lang="zh-CN" altLang="en-US" dirty="0"/>
                    </a:p>
                  </a:txBody>
                  <a:tcPr anchor="ctr">
                    <a:solidFill>
                      <a:schemeClr val="tx1">
                        <a:lumMod val="65000"/>
                        <a:lumOff val="35000"/>
                      </a:schemeClr>
                    </a:solidFill>
                  </a:tcPr>
                </a:tc>
              </a:tr>
              <a:tr h="649428">
                <a:tc>
                  <a:txBody>
                    <a:bodyPr/>
                    <a:lstStyle/>
                    <a:p>
                      <a:r>
                        <a:rPr lang="en-US" altLang="zh-CN" sz="1800" b="0" i="0" kern="1200" dirty="0" smtClean="0">
                          <a:solidFill>
                            <a:schemeClr val="dk1"/>
                          </a:solidFill>
                          <a:effectLst/>
                          <a:latin typeface="+mn-lt"/>
                          <a:ea typeface="+mn-ea"/>
                          <a:cs typeface="+mn-cs"/>
                        </a:rPr>
                        <a:t>[1] Hayes MT. </a:t>
                      </a:r>
                      <a:r>
                        <a:rPr lang="en-US" altLang="zh-CN" sz="1800" b="1" i="0" kern="1200" dirty="0" smtClean="0">
                          <a:solidFill>
                            <a:schemeClr val="dk1"/>
                          </a:solidFill>
                          <a:effectLst/>
                          <a:latin typeface="+mn-lt"/>
                          <a:ea typeface="+mn-ea"/>
                          <a:cs typeface="+mn-cs"/>
                        </a:rPr>
                        <a:t>Parkinson's Disease and Parkinsonism</a:t>
                      </a:r>
                      <a:r>
                        <a:rPr lang="en-US" altLang="zh-CN" sz="1800" b="0" i="0" kern="1200" dirty="0" smtClean="0">
                          <a:solidFill>
                            <a:schemeClr val="dk1"/>
                          </a:solidFill>
                          <a:effectLst/>
                          <a:latin typeface="+mn-lt"/>
                          <a:ea typeface="+mn-ea"/>
                          <a:cs typeface="+mn-cs"/>
                        </a:rPr>
                        <a:t>. Am J Med. 2019 Jul;132(7):802-807. </a:t>
                      </a:r>
                      <a:r>
                        <a:rPr lang="en-US" altLang="zh-CN" sz="1800" b="0" i="0" kern="1200" dirty="0" err="1" smtClean="0">
                          <a:solidFill>
                            <a:schemeClr val="dk1"/>
                          </a:solidFill>
                          <a:effectLst/>
                          <a:latin typeface="+mn-lt"/>
                          <a:ea typeface="+mn-ea"/>
                          <a:cs typeface="+mn-cs"/>
                        </a:rPr>
                        <a:t>doi</a:t>
                      </a:r>
                      <a:r>
                        <a:rPr lang="en-US" altLang="zh-CN" sz="1800" b="0" i="0" kern="1200" dirty="0" smtClean="0">
                          <a:solidFill>
                            <a:schemeClr val="dk1"/>
                          </a:solidFill>
                          <a:effectLst/>
                          <a:latin typeface="+mn-lt"/>
                          <a:ea typeface="+mn-ea"/>
                          <a:cs typeface="+mn-cs"/>
                        </a:rPr>
                        <a:t>: 10.1016/j.amjmed.2019.03.001. </a:t>
                      </a:r>
                      <a:r>
                        <a:rPr lang="en-US" altLang="zh-CN" sz="1800" b="0" i="0" kern="1200" dirty="0" err="1" smtClean="0">
                          <a:solidFill>
                            <a:schemeClr val="dk1"/>
                          </a:solidFill>
                          <a:effectLst/>
                          <a:latin typeface="+mn-lt"/>
                          <a:ea typeface="+mn-ea"/>
                          <a:cs typeface="+mn-cs"/>
                        </a:rPr>
                        <a:t>Epub</a:t>
                      </a:r>
                      <a:r>
                        <a:rPr lang="en-US" altLang="zh-CN" sz="1800" b="0" i="0" kern="1200" dirty="0" smtClean="0">
                          <a:solidFill>
                            <a:schemeClr val="dk1"/>
                          </a:solidFill>
                          <a:effectLst/>
                          <a:latin typeface="+mn-lt"/>
                          <a:ea typeface="+mn-ea"/>
                          <a:cs typeface="+mn-cs"/>
                        </a:rPr>
                        <a:t> 2019 Mar 16. PMID: 30890425.</a:t>
                      </a:r>
                    </a:p>
                  </a:txBody>
                  <a:tcPr>
                    <a:solidFill>
                      <a:schemeClr val="bg1">
                        <a:lumMod val="85000"/>
                      </a:schemeClr>
                    </a:solidFill>
                  </a:tcPr>
                </a:tc>
                <a:tc>
                  <a:txBody>
                    <a:bodyPr/>
                    <a:lstStyle/>
                    <a:p>
                      <a:pPr algn="ctr"/>
                      <a:r>
                        <a:rPr lang="zh-CN" altLang="en-US" sz="1800" b="1" dirty="0" smtClean="0">
                          <a:hlinkClick r:id="rId3" tooltip="帕金森和帕金森综合征"/>
                        </a:rPr>
                        <a:t>查看</a:t>
                      </a:r>
                      <a:endParaRPr lang="zh-CN" altLang="en-US" sz="1800" b="1" dirty="0"/>
                    </a:p>
                  </a:txBody>
                  <a:tcPr anchor="ctr">
                    <a:solidFill>
                      <a:schemeClr val="bg1">
                        <a:lumMod val="65000"/>
                      </a:schemeClr>
                    </a:solidFill>
                  </a:tcPr>
                </a:tc>
              </a:tr>
              <a:tr h="525020">
                <a:tc>
                  <a:txBody>
                    <a:bodyPr/>
                    <a:lstStyle/>
                    <a:p>
                      <a:r>
                        <a:rPr lang="en-US" altLang="zh-CN" sz="1800" b="0" i="0" kern="1200" dirty="0" smtClean="0">
                          <a:solidFill>
                            <a:schemeClr val="dk1"/>
                          </a:solidFill>
                          <a:effectLst/>
                          <a:latin typeface="+mn-lt"/>
                          <a:ea typeface="+mn-ea"/>
                          <a:cs typeface="+mn-cs"/>
                        </a:rPr>
                        <a:t>[2] </a:t>
                      </a:r>
                      <a:r>
                        <a:rPr lang="en-US" altLang="zh-CN" sz="1800" b="0" i="0" kern="1200" dirty="0" err="1" smtClean="0">
                          <a:solidFill>
                            <a:schemeClr val="dk1"/>
                          </a:solidFill>
                          <a:effectLst/>
                          <a:latin typeface="+mn-lt"/>
                          <a:ea typeface="+mn-ea"/>
                          <a:cs typeface="+mn-cs"/>
                        </a:rPr>
                        <a:t>Fahn</a:t>
                      </a:r>
                      <a:r>
                        <a:rPr lang="en-US" altLang="zh-CN" sz="1800" b="0" i="0" kern="1200" dirty="0" smtClean="0">
                          <a:solidFill>
                            <a:schemeClr val="dk1"/>
                          </a:solidFill>
                          <a:effectLst/>
                          <a:latin typeface="+mn-lt"/>
                          <a:ea typeface="+mn-ea"/>
                          <a:cs typeface="+mn-cs"/>
                        </a:rPr>
                        <a:t> S. </a:t>
                      </a:r>
                      <a:r>
                        <a:rPr lang="en-US" altLang="zh-CN" sz="1800" b="1" i="0" kern="1200" dirty="0" smtClean="0">
                          <a:solidFill>
                            <a:schemeClr val="dk1"/>
                          </a:solidFill>
                          <a:effectLst/>
                          <a:latin typeface="+mn-lt"/>
                          <a:ea typeface="+mn-ea"/>
                          <a:cs typeface="+mn-cs"/>
                        </a:rPr>
                        <a:t>Description of Parkinson's disease as a clinical syndrome</a:t>
                      </a:r>
                      <a:r>
                        <a:rPr lang="en-US" altLang="zh-CN" sz="1800" b="0" i="0" kern="1200" dirty="0" smtClean="0">
                          <a:solidFill>
                            <a:schemeClr val="dk1"/>
                          </a:solidFill>
                          <a:effectLst/>
                          <a:latin typeface="+mn-lt"/>
                          <a:ea typeface="+mn-ea"/>
                          <a:cs typeface="+mn-cs"/>
                        </a:rPr>
                        <a:t>. Ann N Y </a:t>
                      </a:r>
                      <a:r>
                        <a:rPr lang="en-US" altLang="zh-CN" sz="1800" b="0" i="0" kern="1200" dirty="0" err="1" smtClean="0">
                          <a:solidFill>
                            <a:schemeClr val="dk1"/>
                          </a:solidFill>
                          <a:effectLst/>
                          <a:latin typeface="+mn-lt"/>
                          <a:ea typeface="+mn-ea"/>
                          <a:cs typeface="+mn-cs"/>
                        </a:rPr>
                        <a:t>Acad</a:t>
                      </a:r>
                      <a:r>
                        <a:rPr lang="en-US" altLang="zh-CN" sz="1800" b="0" i="0" kern="1200" dirty="0" smtClean="0">
                          <a:solidFill>
                            <a:schemeClr val="dk1"/>
                          </a:solidFill>
                          <a:effectLst/>
                          <a:latin typeface="+mn-lt"/>
                          <a:ea typeface="+mn-ea"/>
                          <a:cs typeface="+mn-cs"/>
                        </a:rPr>
                        <a:t> Sci. 2003 Jun;991:1-14. </a:t>
                      </a:r>
                      <a:r>
                        <a:rPr lang="en-US" altLang="zh-CN" sz="1800" b="0" i="0" kern="1200" dirty="0" err="1" smtClean="0">
                          <a:solidFill>
                            <a:schemeClr val="dk1"/>
                          </a:solidFill>
                          <a:effectLst/>
                          <a:latin typeface="+mn-lt"/>
                          <a:ea typeface="+mn-ea"/>
                          <a:cs typeface="+mn-cs"/>
                        </a:rPr>
                        <a:t>doi</a:t>
                      </a:r>
                      <a:r>
                        <a:rPr lang="en-US" altLang="zh-CN" sz="1800" b="0" i="0" kern="1200" dirty="0" smtClean="0">
                          <a:solidFill>
                            <a:schemeClr val="dk1"/>
                          </a:solidFill>
                          <a:effectLst/>
                          <a:latin typeface="+mn-lt"/>
                          <a:ea typeface="+mn-ea"/>
                          <a:cs typeface="+mn-cs"/>
                        </a:rPr>
                        <a:t>: 10.1111/j.1749-6632.2003.tb07458.x. PMID: 12846969.</a:t>
                      </a:r>
                      <a:endParaRPr lang="zh-CN" altLang="en-US" dirty="0"/>
                    </a:p>
                  </a:txBody>
                  <a:tcPr>
                    <a:solidFill>
                      <a:schemeClr val="bg1">
                        <a:lumMod val="85000"/>
                      </a:schemeClr>
                    </a:solidFill>
                  </a:tcPr>
                </a:tc>
                <a:tc>
                  <a:txBody>
                    <a:bodyPr/>
                    <a:lstStyle/>
                    <a:p>
                      <a:pPr algn="ctr"/>
                      <a:r>
                        <a:rPr lang="zh-CN" altLang="en-US" b="1" dirty="0" smtClean="0">
                          <a:hlinkClick r:id="rId4" tooltip="帕金森病临床综合征的描述"/>
                        </a:rPr>
                        <a:t>查看</a:t>
                      </a:r>
                      <a:endParaRPr lang="zh-CN" altLang="en-US" b="1" dirty="0"/>
                    </a:p>
                  </a:txBody>
                  <a:tcPr anchor="ctr">
                    <a:solidFill>
                      <a:schemeClr val="bg1">
                        <a:lumMod val="65000"/>
                      </a:schemeClr>
                    </a:solidFill>
                  </a:tcPr>
                </a:tc>
              </a:tr>
              <a:tr h="525020">
                <a:tc>
                  <a:txBody>
                    <a:bodyPr/>
                    <a:lstStyle/>
                    <a:p>
                      <a:r>
                        <a:rPr lang="en-US" altLang="zh-CN" sz="1800" b="0" i="0" kern="1200" dirty="0" smtClean="0">
                          <a:solidFill>
                            <a:schemeClr val="dk1"/>
                          </a:solidFill>
                          <a:effectLst/>
                          <a:latin typeface="+mn-lt"/>
                          <a:ea typeface="+mn-ea"/>
                          <a:cs typeface="+mn-cs"/>
                        </a:rPr>
                        <a:t>[3] </a:t>
                      </a:r>
                      <a:r>
                        <a:rPr lang="en-US" altLang="zh-CN" sz="1800" b="0" i="0" kern="1200" dirty="0" err="1" smtClean="0">
                          <a:solidFill>
                            <a:schemeClr val="dk1"/>
                          </a:solidFill>
                          <a:effectLst/>
                          <a:latin typeface="+mn-lt"/>
                          <a:ea typeface="+mn-ea"/>
                          <a:cs typeface="+mn-cs"/>
                        </a:rPr>
                        <a:t>Opara</a:t>
                      </a:r>
                      <a:r>
                        <a:rPr lang="en-US" altLang="zh-CN" sz="1800" b="0" i="0" kern="1200" dirty="0" smtClean="0">
                          <a:solidFill>
                            <a:schemeClr val="dk1"/>
                          </a:solidFill>
                          <a:effectLst/>
                          <a:latin typeface="+mn-lt"/>
                          <a:ea typeface="+mn-ea"/>
                          <a:cs typeface="+mn-cs"/>
                        </a:rPr>
                        <a:t> J, </a:t>
                      </a:r>
                      <a:r>
                        <a:rPr lang="en-US" altLang="zh-CN" sz="1800" b="0" i="0" kern="1200" dirty="0" err="1" smtClean="0">
                          <a:solidFill>
                            <a:schemeClr val="dk1"/>
                          </a:solidFill>
                          <a:effectLst/>
                          <a:latin typeface="+mn-lt"/>
                          <a:ea typeface="+mn-ea"/>
                          <a:cs typeface="+mn-cs"/>
                        </a:rPr>
                        <a:t>Małecki</a:t>
                      </a:r>
                      <a:r>
                        <a:rPr lang="en-US" altLang="zh-CN" sz="1800" b="0" i="0" kern="1200" dirty="0" smtClean="0">
                          <a:solidFill>
                            <a:schemeClr val="dk1"/>
                          </a:solidFill>
                          <a:effectLst/>
                          <a:latin typeface="+mn-lt"/>
                          <a:ea typeface="+mn-ea"/>
                          <a:cs typeface="+mn-cs"/>
                        </a:rPr>
                        <a:t> A, </a:t>
                      </a:r>
                      <a:r>
                        <a:rPr lang="en-US" altLang="zh-CN" sz="1800" b="0" i="0" kern="1200" dirty="0" err="1" smtClean="0">
                          <a:solidFill>
                            <a:schemeClr val="dk1"/>
                          </a:solidFill>
                          <a:effectLst/>
                          <a:latin typeface="+mn-lt"/>
                          <a:ea typeface="+mn-ea"/>
                          <a:cs typeface="+mn-cs"/>
                        </a:rPr>
                        <a:t>Małecka</a:t>
                      </a:r>
                      <a:r>
                        <a:rPr lang="en-US" altLang="zh-CN" sz="1800" b="0" i="0" kern="1200" dirty="0" smtClean="0">
                          <a:solidFill>
                            <a:schemeClr val="dk1"/>
                          </a:solidFill>
                          <a:effectLst/>
                          <a:latin typeface="+mn-lt"/>
                          <a:ea typeface="+mn-ea"/>
                          <a:cs typeface="+mn-cs"/>
                        </a:rPr>
                        <a:t> E, </a:t>
                      </a:r>
                      <a:r>
                        <a:rPr lang="en-US" altLang="zh-CN" sz="1800" b="0" i="0" kern="1200" dirty="0" err="1" smtClean="0">
                          <a:solidFill>
                            <a:schemeClr val="dk1"/>
                          </a:solidFill>
                          <a:effectLst/>
                          <a:latin typeface="+mn-lt"/>
                          <a:ea typeface="+mn-ea"/>
                          <a:cs typeface="+mn-cs"/>
                        </a:rPr>
                        <a:t>Socha</a:t>
                      </a:r>
                      <a:r>
                        <a:rPr lang="en-US" altLang="zh-CN" sz="1800" b="0" i="0" kern="1200" dirty="0" smtClean="0">
                          <a:solidFill>
                            <a:schemeClr val="dk1"/>
                          </a:solidFill>
                          <a:effectLst/>
                          <a:latin typeface="+mn-lt"/>
                          <a:ea typeface="+mn-ea"/>
                          <a:cs typeface="+mn-cs"/>
                        </a:rPr>
                        <a:t> T. </a:t>
                      </a:r>
                      <a:r>
                        <a:rPr lang="en-US" altLang="zh-CN" sz="1800" b="1" i="0" kern="1200" dirty="0" smtClean="0">
                          <a:solidFill>
                            <a:schemeClr val="dk1"/>
                          </a:solidFill>
                          <a:effectLst/>
                          <a:latin typeface="+mn-lt"/>
                          <a:ea typeface="+mn-ea"/>
                          <a:cs typeface="+mn-cs"/>
                        </a:rPr>
                        <a:t>Motor assessment in Parkinson`s disease</a:t>
                      </a:r>
                      <a:r>
                        <a:rPr lang="en-US" altLang="zh-CN" sz="1800" b="0" i="0" kern="1200" dirty="0" smtClean="0">
                          <a:solidFill>
                            <a:schemeClr val="dk1"/>
                          </a:solidFill>
                          <a:effectLst/>
                          <a:latin typeface="+mn-lt"/>
                          <a:ea typeface="+mn-ea"/>
                          <a:cs typeface="+mn-cs"/>
                        </a:rPr>
                        <a:t>. Ann </a:t>
                      </a:r>
                      <a:r>
                        <a:rPr lang="en-US" altLang="zh-CN" sz="1800" b="0" i="0" kern="1200" dirty="0" err="1" smtClean="0">
                          <a:solidFill>
                            <a:schemeClr val="dk1"/>
                          </a:solidFill>
                          <a:effectLst/>
                          <a:latin typeface="+mn-lt"/>
                          <a:ea typeface="+mn-ea"/>
                          <a:cs typeface="+mn-cs"/>
                        </a:rPr>
                        <a:t>Agric</a:t>
                      </a:r>
                      <a:r>
                        <a:rPr lang="en-US" altLang="zh-CN" sz="1800" b="0" i="0" kern="1200" dirty="0" smtClean="0">
                          <a:solidFill>
                            <a:schemeClr val="dk1"/>
                          </a:solidFill>
                          <a:effectLst/>
                          <a:latin typeface="+mn-lt"/>
                          <a:ea typeface="+mn-ea"/>
                          <a:cs typeface="+mn-cs"/>
                        </a:rPr>
                        <a:t> Environ Med. 2017 Sep 21;24(3):411-415. </a:t>
                      </a:r>
                      <a:r>
                        <a:rPr lang="en-US" altLang="zh-CN" sz="1800" b="0" i="0" kern="1200" dirty="0" err="1" smtClean="0">
                          <a:solidFill>
                            <a:schemeClr val="dk1"/>
                          </a:solidFill>
                          <a:effectLst/>
                          <a:latin typeface="+mn-lt"/>
                          <a:ea typeface="+mn-ea"/>
                          <a:cs typeface="+mn-cs"/>
                        </a:rPr>
                        <a:t>doi</a:t>
                      </a:r>
                      <a:r>
                        <a:rPr lang="en-US" altLang="zh-CN" sz="1800" b="0" i="0" kern="1200" dirty="0" smtClean="0">
                          <a:solidFill>
                            <a:schemeClr val="dk1"/>
                          </a:solidFill>
                          <a:effectLst/>
                          <a:latin typeface="+mn-lt"/>
                          <a:ea typeface="+mn-ea"/>
                          <a:cs typeface="+mn-cs"/>
                        </a:rPr>
                        <a:t>: 10.5604/12321966.1232774. </a:t>
                      </a:r>
                      <a:r>
                        <a:rPr lang="en-US" altLang="zh-CN" sz="1800" b="0" i="0" kern="1200" dirty="0" err="1" smtClean="0">
                          <a:solidFill>
                            <a:schemeClr val="dk1"/>
                          </a:solidFill>
                          <a:effectLst/>
                          <a:latin typeface="+mn-lt"/>
                          <a:ea typeface="+mn-ea"/>
                          <a:cs typeface="+mn-cs"/>
                        </a:rPr>
                        <a:t>Epub</a:t>
                      </a:r>
                      <a:r>
                        <a:rPr lang="en-US" altLang="zh-CN" sz="1800" b="0" i="0" kern="1200" dirty="0" smtClean="0">
                          <a:solidFill>
                            <a:schemeClr val="dk1"/>
                          </a:solidFill>
                          <a:effectLst/>
                          <a:latin typeface="+mn-lt"/>
                          <a:ea typeface="+mn-ea"/>
                          <a:cs typeface="+mn-cs"/>
                        </a:rPr>
                        <a:t> 2017 May 11. PMID: 28954481.</a:t>
                      </a:r>
                      <a:endParaRPr lang="zh-CN" altLang="en-US" dirty="0"/>
                    </a:p>
                  </a:txBody>
                  <a:tcPr>
                    <a:solidFill>
                      <a:schemeClr val="bg1">
                        <a:lumMod val="85000"/>
                      </a:schemeClr>
                    </a:solidFill>
                  </a:tcPr>
                </a:tc>
                <a:tc>
                  <a:txBody>
                    <a:bodyPr/>
                    <a:lstStyle/>
                    <a:p>
                      <a:pPr algn="ctr"/>
                      <a:r>
                        <a:rPr lang="zh-CN" altLang="en-US" b="1" dirty="0" smtClean="0">
                          <a:hlinkClick r:id="rId5" tooltip="帕金森氏病的运动评估"/>
                        </a:rPr>
                        <a:t>查看</a:t>
                      </a:r>
                      <a:endParaRPr lang="zh-CN" altLang="en-US" b="1" dirty="0"/>
                    </a:p>
                  </a:txBody>
                  <a:tcPr anchor="ctr">
                    <a:solidFill>
                      <a:schemeClr val="bg1">
                        <a:lumMod val="65000"/>
                      </a:schemeClr>
                    </a:solidFill>
                  </a:tcPr>
                </a:tc>
              </a:tr>
              <a:tr h="446954">
                <a:tc>
                  <a:txBody>
                    <a:bodyPr/>
                    <a:lstStyle/>
                    <a:p>
                      <a:r>
                        <a:rPr lang="en-US" altLang="zh-CN" sz="1800" b="0" i="0" kern="1200" dirty="0" smtClean="0">
                          <a:solidFill>
                            <a:schemeClr val="dk1"/>
                          </a:solidFill>
                          <a:effectLst/>
                          <a:latin typeface="+mn-lt"/>
                          <a:ea typeface="+mn-ea"/>
                          <a:cs typeface="+mn-cs"/>
                        </a:rPr>
                        <a:t>[4] Levin J, </a:t>
                      </a:r>
                      <a:r>
                        <a:rPr lang="en-US" altLang="zh-CN" sz="1800" b="0" i="0" kern="1200" dirty="0" err="1" smtClean="0">
                          <a:solidFill>
                            <a:schemeClr val="dk1"/>
                          </a:solidFill>
                          <a:effectLst/>
                          <a:latin typeface="+mn-lt"/>
                          <a:ea typeface="+mn-ea"/>
                          <a:cs typeface="+mn-cs"/>
                        </a:rPr>
                        <a:t>Kurz</a:t>
                      </a:r>
                      <a:r>
                        <a:rPr lang="en-US" altLang="zh-CN" sz="1800" b="0" i="0" kern="1200" dirty="0" smtClean="0">
                          <a:solidFill>
                            <a:schemeClr val="dk1"/>
                          </a:solidFill>
                          <a:effectLst/>
                          <a:latin typeface="+mn-lt"/>
                          <a:ea typeface="+mn-ea"/>
                          <a:cs typeface="+mn-cs"/>
                        </a:rPr>
                        <a:t> A, </a:t>
                      </a:r>
                      <a:r>
                        <a:rPr lang="en-US" altLang="zh-CN" sz="1800" b="0" i="0" kern="1200" dirty="0" err="1" smtClean="0">
                          <a:solidFill>
                            <a:schemeClr val="dk1"/>
                          </a:solidFill>
                          <a:effectLst/>
                          <a:latin typeface="+mn-lt"/>
                          <a:ea typeface="+mn-ea"/>
                          <a:cs typeface="+mn-cs"/>
                        </a:rPr>
                        <a:t>Arzberger</a:t>
                      </a:r>
                      <a:r>
                        <a:rPr lang="en-US" altLang="zh-CN" sz="1800" b="0" i="0" kern="1200" dirty="0" smtClean="0">
                          <a:solidFill>
                            <a:schemeClr val="dk1"/>
                          </a:solidFill>
                          <a:effectLst/>
                          <a:latin typeface="+mn-lt"/>
                          <a:ea typeface="+mn-ea"/>
                          <a:cs typeface="+mn-cs"/>
                        </a:rPr>
                        <a:t> T, Giese A, </a:t>
                      </a:r>
                      <a:r>
                        <a:rPr lang="en-US" altLang="zh-CN" sz="1800" b="0" i="0" kern="1200" dirty="0" err="1" smtClean="0">
                          <a:solidFill>
                            <a:schemeClr val="dk1"/>
                          </a:solidFill>
                          <a:effectLst/>
                          <a:latin typeface="+mn-lt"/>
                          <a:ea typeface="+mn-ea"/>
                          <a:cs typeface="+mn-cs"/>
                        </a:rPr>
                        <a:t>Höglinger</a:t>
                      </a:r>
                      <a:r>
                        <a:rPr lang="en-US" altLang="zh-CN" sz="1800" b="0" i="0" kern="1200" dirty="0" smtClean="0">
                          <a:solidFill>
                            <a:schemeClr val="dk1"/>
                          </a:solidFill>
                          <a:effectLst/>
                          <a:latin typeface="+mn-lt"/>
                          <a:ea typeface="+mn-ea"/>
                          <a:cs typeface="+mn-cs"/>
                        </a:rPr>
                        <a:t> GU. </a:t>
                      </a:r>
                      <a:r>
                        <a:rPr lang="en-US" altLang="zh-CN" sz="1800" b="1" i="0" kern="1200" dirty="0" smtClean="0">
                          <a:solidFill>
                            <a:schemeClr val="dk1"/>
                          </a:solidFill>
                          <a:effectLst/>
                          <a:latin typeface="+mn-lt"/>
                          <a:ea typeface="+mn-ea"/>
                          <a:cs typeface="+mn-cs"/>
                        </a:rPr>
                        <a:t>The Differential Diagnosis and Treatment of Atypical Parkinsonism</a:t>
                      </a:r>
                      <a:r>
                        <a:rPr lang="en-US" altLang="zh-CN" sz="1800" b="0" i="0" kern="1200" dirty="0" smtClean="0">
                          <a:solidFill>
                            <a:schemeClr val="dk1"/>
                          </a:solidFill>
                          <a:effectLst/>
                          <a:latin typeface="+mn-lt"/>
                          <a:ea typeface="+mn-ea"/>
                          <a:cs typeface="+mn-cs"/>
                        </a:rPr>
                        <a:t>. </a:t>
                      </a:r>
                      <a:r>
                        <a:rPr lang="en-US" altLang="zh-CN" sz="1800" b="0" i="0" kern="1200" dirty="0" err="1" smtClean="0">
                          <a:solidFill>
                            <a:schemeClr val="dk1"/>
                          </a:solidFill>
                          <a:effectLst/>
                          <a:latin typeface="+mn-lt"/>
                          <a:ea typeface="+mn-ea"/>
                          <a:cs typeface="+mn-cs"/>
                        </a:rPr>
                        <a:t>Dtsch</a:t>
                      </a:r>
                      <a:r>
                        <a:rPr lang="en-US" altLang="zh-CN" sz="1800" b="0" i="0" kern="1200" dirty="0" smtClean="0">
                          <a:solidFill>
                            <a:schemeClr val="dk1"/>
                          </a:solidFill>
                          <a:effectLst/>
                          <a:latin typeface="+mn-lt"/>
                          <a:ea typeface="+mn-ea"/>
                          <a:cs typeface="+mn-cs"/>
                        </a:rPr>
                        <a:t> </a:t>
                      </a:r>
                      <a:r>
                        <a:rPr lang="en-US" altLang="zh-CN" sz="1800" b="0" i="0" kern="1200" dirty="0" err="1" smtClean="0">
                          <a:solidFill>
                            <a:schemeClr val="dk1"/>
                          </a:solidFill>
                          <a:effectLst/>
                          <a:latin typeface="+mn-lt"/>
                          <a:ea typeface="+mn-ea"/>
                          <a:cs typeface="+mn-cs"/>
                        </a:rPr>
                        <a:t>Arztebl</a:t>
                      </a:r>
                      <a:r>
                        <a:rPr lang="en-US" altLang="zh-CN" sz="1800" b="0" i="0" kern="1200" dirty="0" smtClean="0">
                          <a:solidFill>
                            <a:schemeClr val="dk1"/>
                          </a:solidFill>
                          <a:effectLst/>
                          <a:latin typeface="+mn-lt"/>
                          <a:ea typeface="+mn-ea"/>
                          <a:cs typeface="+mn-cs"/>
                        </a:rPr>
                        <a:t> Int. 2016 Feb 5;113(5):61-9. </a:t>
                      </a:r>
                      <a:r>
                        <a:rPr lang="en-US" altLang="zh-CN" sz="1800" b="0" i="0" kern="1200" dirty="0" err="1" smtClean="0">
                          <a:solidFill>
                            <a:schemeClr val="dk1"/>
                          </a:solidFill>
                          <a:effectLst/>
                          <a:latin typeface="+mn-lt"/>
                          <a:ea typeface="+mn-ea"/>
                          <a:cs typeface="+mn-cs"/>
                        </a:rPr>
                        <a:t>doi</a:t>
                      </a:r>
                      <a:r>
                        <a:rPr lang="en-US" altLang="zh-CN" sz="1800" b="0" i="0" kern="1200" dirty="0" smtClean="0">
                          <a:solidFill>
                            <a:schemeClr val="dk1"/>
                          </a:solidFill>
                          <a:effectLst/>
                          <a:latin typeface="+mn-lt"/>
                          <a:ea typeface="+mn-ea"/>
                          <a:cs typeface="+mn-cs"/>
                        </a:rPr>
                        <a:t>: 10.3238/arztebl.2016.0061. PMID: 26900156; PMCID: PMC4782269.</a:t>
                      </a:r>
                      <a:endParaRPr lang="zh-CN" altLang="en-US" dirty="0"/>
                    </a:p>
                  </a:txBody>
                  <a:tcP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smtClean="0">
                          <a:hlinkClick r:id="rId6" tooltip="非典型帕金森综合征的鉴别诊断与治疗"/>
                        </a:rPr>
                        <a:t>查看</a:t>
                      </a:r>
                      <a:endParaRPr lang="zh-CN" altLang="en-US" b="1" dirty="0" smtClean="0"/>
                    </a:p>
                  </a:txBody>
                  <a:tcPr anchor="ctr">
                    <a:solidFill>
                      <a:schemeClr val="bg1">
                        <a:lumMod val="65000"/>
                      </a:schemeClr>
                    </a:solidFill>
                  </a:tcPr>
                </a:tc>
              </a:tr>
              <a:tr h="525020">
                <a:tc>
                  <a:txBody>
                    <a:bodyPr/>
                    <a:lstStyle/>
                    <a:p>
                      <a:r>
                        <a:rPr lang="en-US" altLang="zh-CN" sz="1800" b="0" i="0" kern="1200" dirty="0" smtClean="0">
                          <a:solidFill>
                            <a:schemeClr val="dk1"/>
                          </a:solidFill>
                          <a:effectLst/>
                          <a:latin typeface="+mn-lt"/>
                          <a:ea typeface="+mn-ea"/>
                          <a:cs typeface="+mn-cs"/>
                        </a:rPr>
                        <a:t>[5] Uygur M, </a:t>
                      </a:r>
                      <a:r>
                        <a:rPr lang="en-US" altLang="zh-CN" sz="1800" b="0" i="0" kern="1200" dirty="0" err="1" smtClean="0">
                          <a:solidFill>
                            <a:schemeClr val="dk1"/>
                          </a:solidFill>
                          <a:effectLst/>
                          <a:latin typeface="+mn-lt"/>
                          <a:ea typeface="+mn-ea"/>
                          <a:cs typeface="+mn-cs"/>
                        </a:rPr>
                        <a:t>Bellumori</a:t>
                      </a:r>
                      <a:r>
                        <a:rPr lang="en-US" altLang="zh-CN" sz="1800" b="0" i="0" kern="1200" dirty="0" smtClean="0">
                          <a:solidFill>
                            <a:schemeClr val="dk1"/>
                          </a:solidFill>
                          <a:effectLst/>
                          <a:latin typeface="+mn-lt"/>
                          <a:ea typeface="+mn-ea"/>
                          <a:cs typeface="+mn-cs"/>
                        </a:rPr>
                        <a:t> M, Knight CA</a:t>
                      </a:r>
                      <a:r>
                        <a:rPr lang="en-US" altLang="zh-CN" sz="1800" b="1" i="0" kern="1200" dirty="0" smtClean="0">
                          <a:solidFill>
                            <a:schemeClr val="dk1"/>
                          </a:solidFill>
                          <a:effectLst/>
                          <a:latin typeface="+mn-lt"/>
                          <a:ea typeface="+mn-ea"/>
                          <a:cs typeface="+mn-cs"/>
                        </a:rPr>
                        <a:t>. Effects of a low-resistance, interval bicycling intervention in Parkinson's Disease</a:t>
                      </a:r>
                      <a:r>
                        <a:rPr lang="en-US" altLang="zh-CN" sz="1800" b="0" i="0" kern="1200" dirty="0" smtClean="0">
                          <a:solidFill>
                            <a:schemeClr val="dk1"/>
                          </a:solidFill>
                          <a:effectLst/>
                          <a:latin typeface="+mn-lt"/>
                          <a:ea typeface="+mn-ea"/>
                          <a:cs typeface="+mn-cs"/>
                        </a:rPr>
                        <a:t>. </a:t>
                      </a:r>
                      <a:r>
                        <a:rPr lang="en-US" altLang="zh-CN" sz="1800" b="0" i="0" kern="1200" dirty="0" err="1" smtClean="0">
                          <a:solidFill>
                            <a:schemeClr val="dk1"/>
                          </a:solidFill>
                          <a:effectLst/>
                          <a:latin typeface="+mn-lt"/>
                          <a:ea typeface="+mn-ea"/>
                          <a:cs typeface="+mn-cs"/>
                        </a:rPr>
                        <a:t>Physiother</a:t>
                      </a:r>
                      <a:r>
                        <a:rPr lang="en-US" altLang="zh-CN" sz="1800" b="0" i="0" kern="1200" dirty="0" smtClean="0">
                          <a:solidFill>
                            <a:schemeClr val="dk1"/>
                          </a:solidFill>
                          <a:effectLst/>
                          <a:latin typeface="+mn-lt"/>
                          <a:ea typeface="+mn-ea"/>
                          <a:cs typeface="+mn-cs"/>
                        </a:rPr>
                        <a:t> Theory </a:t>
                      </a:r>
                      <a:r>
                        <a:rPr lang="en-US" altLang="zh-CN" sz="1800" b="0" i="0" kern="1200" dirty="0" err="1" smtClean="0">
                          <a:solidFill>
                            <a:schemeClr val="dk1"/>
                          </a:solidFill>
                          <a:effectLst/>
                          <a:latin typeface="+mn-lt"/>
                          <a:ea typeface="+mn-ea"/>
                          <a:cs typeface="+mn-cs"/>
                        </a:rPr>
                        <a:t>Pract</a:t>
                      </a:r>
                      <a:r>
                        <a:rPr lang="en-US" altLang="zh-CN" sz="1800" b="0" i="0" kern="1200" dirty="0" smtClean="0">
                          <a:solidFill>
                            <a:schemeClr val="dk1"/>
                          </a:solidFill>
                          <a:effectLst/>
                          <a:latin typeface="+mn-lt"/>
                          <a:ea typeface="+mn-ea"/>
                          <a:cs typeface="+mn-cs"/>
                        </a:rPr>
                        <a:t>. 2017 Dec;33(12):897-904. </a:t>
                      </a:r>
                      <a:r>
                        <a:rPr lang="en-US" altLang="zh-CN" sz="1800" b="0" i="0" kern="1200" dirty="0" err="1" smtClean="0">
                          <a:solidFill>
                            <a:schemeClr val="dk1"/>
                          </a:solidFill>
                          <a:effectLst/>
                          <a:latin typeface="+mn-lt"/>
                          <a:ea typeface="+mn-ea"/>
                          <a:cs typeface="+mn-cs"/>
                        </a:rPr>
                        <a:t>doi</a:t>
                      </a:r>
                      <a:r>
                        <a:rPr lang="en-US" altLang="zh-CN" sz="1800" b="0" i="0" kern="1200" dirty="0" smtClean="0">
                          <a:solidFill>
                            <a:schemeClr val="dk1"/>
                          </a:solidFill>
                          <a:effectLst/>
                          <a:latin typeface="+mn-lt"/>
                          <a:ea typeface="+mn-ea"/>
                          <a:cs typeface="+mn-cs"/>
                        </a:rPr>
                        <a:t>: 10.1080/09593985.2017.1359868. </a:t>
                      </a:r>
                      <a:r>
                        <a:rPr lang="en-US" altLang="zh-CN" sz="1800" b="0" i="0" kern="1200" dirty="0" err="1" smtClean="0">
                          <a:solidFill>
                            <a:schemeClr val="dk1"/>
                          </a:solidFill>
                          <a:effectLst/>
                          <a:latin typeface="+mn-lt"/>
                          <a:ea typeface="+mn-ea"/>
                          <a:cs typeface="+mn-cs"/>
                        </a:rPr>
                        <a:t>Epub</a:t>
                      </a:r>
                      <a:r>
                        <a:rPr lang="en-US" altLang="zh-CN" sz="1800" b="0" i="0" kern="1200" dirty="0" smtClean="0">
                          <a:solidFill>
                            <a:schemeClr val="dk1"/>
                          </a:solidFill>
                          <a:effectLst/>
                          <a:latin typeface="+mn-lt"/>
                          <a:ea typeface="+mn-ea"/>
                          <a:cs typeface="+mn-cs"/>
                        </a:rPr>
                        <a:t> 2017 Aug 16. PMID: 28812404; PMCID: PMC6204154.</a:t>
                      </a:r>
                      <a:endParaRPr lang="zh-CN" altLang="en-US" dirty="0"/>
                    </a:p>
                  </a:txBody>
                  <a:tcP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smtClean="0">
                          <a:hlinkClick r:id="rId7" tooltip="低阻力、间歇骑自行车干预对帕金森病的影响"/>
                        </a:rPr>
                        <a:t>查看</a:t>
                      </a:r>
                      <a:endParaRPr lang="zh-CN" altLang="en-US" b="1" dirty="0" smtClean="0"/>
                    </a:p>
                  </a:txBody>
                  <a:tcPr anchor="ctr">
                    <a:solidFill>
                      <a:schemeClr val="bg1">
                        <a:lumMod val="65000"/>
                      </a:schemeClr>
                    </a:solidFill>
                  </a:tcPr>
                </a:tc>
              </a:tr>
              <a:tr h="525020">
                <a:tc>
                  <a:txBody>
                    <a:bodyPr/>
                    <a:lstStyle/>
                    <a:p>
                      <a:r>
                        <a:rPr lang="en-US" altLang="zh-CN" sz="1800" b="0" i="0" kern="1200" dirty="0" smtClean="0">
                          <a:solidFill>
                            <a:schemeClr val="dk1"/>
                          </a:solidFill>
                          <a:effectLst/>
                          <a:latin typeface="+mn-lt"/>
                          <a:ea typeface="+mn-ea"/>
                          <a:cs typeface="+mn-cs"/>
                        </a:rPr>
                        <a:t>[6] Leal LC, </a:t>
                      </a:r>
                      <a:r>
                        <a:rPr lang="en-US" altLang="zh-CN" sz="1800" b="0" i="0" kern="1200" dirty="0" err="1" smtClean="0">
                          <a:solidFill>
                            <a:schemeClr val="dk1"/>
                          </a:solidFill>
                          <a:effectLst/>
                          <a:latin typeface="+mn-lt"/>
                          <a:ea typeface="+mn-ea"/>
                          <a:cs typeface="+mn-cs"/>
                        </a:rPr>
                        <a:t>Abrahin</a:t>
                      </a:r>
                      <a:r>
                        <a:rPr lang="en-US" altLang="zh-CN" sz="1800" b="0" i="0" kern="1200" dirty="0" smtClean="0">
                          <a:solidFill>
                            <a:schemeClr val="dk1"/>
                          </a:solidFill>
                          <a:effectLst/>
                          <a:latin typeface="+mn-lt"/>
                          <a:ea typeface="+mn-ea"/>
                          <a:cs typeface="+mn-cs"/>
                        </a:rPr>
                        <a:t> O, Rodrigues RP, da Silva MC, </a:t>
                      </a:r>
                      <a:r>
                        <a:rPr lang="en-US" altLang="zh-CN" sz="1800" b="0" i="0" kern="1200" dirty="0" err="1" smtClean="0">
                          <a:solidFill>
                            <a:schemeClr val="dk1"/>
                          </a:solidFill>
                          <a:effectLst/>
                          <a:latin typeface="+mn-lt"/>
                          <a:ea typeface="+mn-ea"/>
                          <a:cs typeface="+mn-cs"/>
                        </a:rPr>
                        <a:t>Araújo</a:t>
                      </a:r>
                      <a:r>
                        <a:rPr lang="en-US" altLang="zh-CN" sz="1800" b="0" i="0" kern="1200" dirty="0" smtClean="0">
                          <a:solidFill>
                            <a:schemeClr val="dk1"/>
                          </a:solidFill>
                          <a:effectLst/>
                          <a:latin typeface="+mn-lt"/>
                          <a:ea typeface="+mn-ea"/>
                          <a:cs typeface="+mn-cs"/>
                        </a:rPr>
                        <a:t> AP, de Sousa EC, Pimentel CP, </a:t>
                      </a:r>
                      <a:r>
                        <a:rPr lang="en-US" altLang="zh-CN" sz="1800" b="0" i="0" kern="1200" dirty="0" err="1" smtClean="0">
                          <a:solidFill>
                            <a:schemeClr val="dk1"/>
                          </a:solidFill>
                          <a:effectLst/>
                          <a:latin typeface="+mn-lt"/>
                          <a:ea typeface="+mn-ea"/>
                          <a:cs typeface="+mn-cs"/>
                        </a:rPr>
                        <a:t>Cortinhas-Alves</a:t>
                      </a:r>
                      <a:r>
                        <a:rPr lang="en-US" altLang="zh-CN" sz="1800" b="0" i="0" kern="1200" dirty="0" smtClean="0">
                          <a:solidFill>
                            <a:schemeClr val="dk1"/>
                          </a:solidFill>
                          <a:effectLst/>
                          <a:latin typeface="+mn-lt"/>
                          <a:ea typeface="+mn-ea"/>
                          <a:cs typeface="+mn-cs"/>
                        </a:rPr>
                        <a:t> EA. </a:t>
                      </a:r>
                      <a:r>
                        <a:rPr lang="en-US" altLang="zh-CN" sz="1800" b="1" i="0" kern="1200" dirty="0" smtClean="0">
                          <a:solidFill>
                            <a:schemeClr val="dk1"/>
                          </a:solidFill>
                          <a:effectLst/>
                          <a:latin typeface="+mn-lt"/>
                          <a:ea typeface="+mn-ea"/>
                          <a:cs typeface="+mn-cs"/>
                        </a:rPr>
                        <a:t>Low-volume resistance training improves the functional capacity of older individuals with Parkinson's disease</a:t>
                      </a:r>
                      <a:r>
                        <a:rPr lang="en-US" altLang="zh-CN" sz="1800" b="0" i="0" kern="1200" dirty="0" smtClean="0">
                          <a:solidFill>
                            <a:schemeClr val="dk1"/>
                          </a:solidFill>
                          <a:effectLst/>
                          <a:latin typeface="+mn-lt"/>
                          <a:ea typeface="+mn-ea"/>
                          <a:cs typeface="+mn-cs"/>
                        </a:rPr>
                        <a:t>. </a:t>
                      </a:r>
                      <a:r>
                        <a:rPr lang="en-US" altLang="zh-CN" sz="1800" b="0" i="0" kern="1200" dirty="0" err="1" smtClean="0">
                          <a:solidFill>
                            <a:schemeClr val="dk1"/>
                          </a:solidFill>
                          <a:effectLst/>
                          <a:latin typeface="+mn-lt"/>
                          <a:ea typeface="+mn-ea"/>
                          <a:cs typeface="+mn-cs"/>
                        </a:rPr>
                        <a:t>Geriatr</a:t>
                      </a:r>
                      <a:r>
                        <a:rPr lang="en-US" altLang="zh-CN" sz="1800" b="0" i="0" kern="1200" dirty="0" smtClean="0">
                          <a:solidFill>
                            <a:schemeClr val="dk1"/>
                          </a:solidFill>
                          <a:effectLst/>
                          <a:latin typeface="+mn-lt"/>
                          <a:ea typeface="+mn-ea"/>
                          <a:cs typeface="+mn-cs"/>
                        </a:rPr>
                        <a:t> </a:t>
                      </a:r>
                      <a:r>
                        <a:rPr lang="en-US" altLang="zh-CN" sz="1800" b="0" i="0" kern="1200" dirty="0" err="1" smtClean="0">
                          <a:solidFill>
                            <a:schemeClr val="dk1"/>
                          </a:solidFill>
                          <a:effectLst/>
                          <a:latin typeface="+mn-lt"/>
                          <a:ea typeface="+mn-ea"/>
                          <a:cs typeface="+mn-cs"/>
                        </a:rPr>
                        <a:t>Gerontol</a:t>
                      </a:r>
                      <a:r>
                        <a:rPr lang="en-US" altLang="zh-CN" sz="1800" b="0" i="0" kern="1200" dirty="0" smtClean="0">
                          <a:solidFill>
                            <a:schemeClr val="dk1"/>
                          </a:solidFill>
                          <a:effectLst/>
                          <a:latin typeface="+mn-lt"/>
                          <a:ea typeface="+mn-ea"/>
                          <a:cs typeface="+mn-cs"/>
                        </a:rPr>
                        <a:t> Int. 2019 Jul;19(7):635-640. </a:t>
                      </a:r>
                      <a:r>
                        <a:rPr lang="en-US" altLang="zh-CN" sz="1800" b="0" i="0" kern="1200" dirty="0" err="1" smtClean="0">
                          <a:solidFill>
                            <a:schemeClr val="dk1"/>
                          </a:solidFill>
                          <a:effectLst/>
                          <a:latin typeface="+mn-lt"/>
                          <a:ea typeface="+mn-ea"/>
                          <a:cs typeface="+mn-cs"/>
                        </a:rPr>
                        <a:t>doi</a:t>
                      </a:r>
                      <a:r>
                        <a:rPr lang="en-US" altLang="zh-CN" sz="1800" b="0" i="0" kern="1200" dirty="0" smtClean="0">
                          <a:solidFill>
                            <a:schemeClr val="dk1"/>
                          </a:solidFill>
                          <a:effectLst/>
                          <a:latin typeface="+mn-lt"/>
                          <a:ea typeface="+mn-ea"/>
                          <a:cs typeface="+mn-cs"/>
                        </a:rPr>
                        <a:t>: 10.1111/ggi.13682. </a:t>
                      </a:r>
                      <a:r>
                        <a:rPr lang="en-US" altLang="zh-CN" sz="1800" b="0" i="0" kern="1200" dirty="0" err="1" smtClean="0">
                          <a:solidFill>
                            <a:schemeClr val="dk1"/>
                          </a:solidFill>
                          <a:effectLst/>
                          <a:latin typeface="+mn-lt"/>
                          <a:ea typeface="+mn-ea"/>
                          <a:cs typeface="+mn-cs"/>
                        </a:rPr>
                        <a:t>Epub</a:t>
                      </a:r>
                      <a:r>
                        <a:rPr lang="en-US" altLang="zh-CN" sz="1800" b="0" i="0" kern="1200" dirty="0" smtClean="0">
                          <a:solidFill>
                            <a:schemeClr val="dk1"/>
                          </a:solidFill>
                          <a:effectLst/>
                          <a:latin typeface="+mn-lt"/>
                          <a:ea typeface="+mn-ea"/>
                          <a:cs typeface="+mn-cs"/>
                        </a:rPr>
                        <a:t> 2019 Apr 29. PMID: 31037806.</a:t>
                      </a:r>
                      <a:endParaRPr lang="zh-CN" altLang="en-US" dirty="0"/>
                    </a:p>
                  </a:txBody>
                  <a:tcPr>
                    <a:solidFill>
                      <a:schemeClr val="bg1">
                        <a:lumMod val="85000"/>
                      </a:schemeClr>
                    </a:solidFill>
                  </a:tcPr>
                </a:tc>
                <a:tc>
                  <a:txBody>
                    <a:bodyPr/>
                    <a:lstStyle/>
                    <a:p>
                      <a:pPr algn="ctr"/>
                      <a:r>
                        <a:rPr lang="zh-CN" altLang="en-US" b="1" dirty="0" smtClean="0">
                          <a:hlinkClick r:id="rId8" tooltip="小剂量阻力训练改善帕金森患者功能"/>
                        </a:rPr>
                        <a:t>查看</a:t>
                      </a:r>
                      <a:endParaRPr lang="zh-CN" altLang="en-US" b="1" dirty="0"/>
                    </a:p>
                  </a:txBody>
                  <a:tcPr anchor="ctr">
                    <a:solidFill>
                      <a:schemeClr val="bg1">
                        <a:lumMod val="65000"/>
                      </a:schemeClr>
                    </a:solidFill>
                  </a:tcPr>
                </a:tc>
              </a:tr>
            </a:tbl>
          </a:graphicData>
        </a:graphic>
      </p:graphicFrame>
    </p:spTree>
    <p:extLst>
      <p:ext uri="{BB962C8B-B14F-4D97-AF65-F5344CB8AC3E}">
        <p14:creationId xmlns:p14="http://schemas.microsoft.com/office/powerpoint/2010/main" val="92572662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 y="7164"/>
            <a:ext cx="12190476" cy="6858858"/>
          </a:xfrm>
          <a:prstGeom prst="rect">
            <a:avLst/>
          </a:prstGeom>
        </p:spPr>
      </p:pic>
      <p:grpSp>
        <p:nvGrpSpPr>
          <p:cNvPr id="26" name="组合 25"/>
          <p:cNvGrpSpPr/>
          <p:nvPr/>
        </p:nvGrpSpPr>
        <p:grpSpPr>
          <a:xfrm>
            <a:off x="631246" y="4833059"/>
            <a:ext cx="2067145" cy="523220"/>
            <a:chOff x="631246" y="4833059"/>
            <a:chExt cx="2067145" cy="523220"/>
          </a:xfrm>
        </p:grpSpPr>
        <p:sp>
          <p:nvSpPr>
            <p:cNvPr id="14" name="文本框 13"/>
            <p:cNvSpPr txBox="1"/>
            <p:nvPr/>
          </p:nvSpPr>
          <p:spPr>
            <a:xfrm>
              <a:off x="886630" y="4833059"/>
              <a:ext cx="1811761" cy="523220"/>
            </a:xfrm>
            <a:prstGeom prst="rect">
              <a:avLst/>
            </a:prstGeom>
            <a:noFill/>
          </p:spPr>
          <p:txBody>
            <a:bodyPr wrap="square" rtlCol="0">
              <a:spAutoFit/>
            </a:bodyPr>
            <a:lstStyle/>
            <a:p>
              <a:pPr algn="ctr"/>
              <a:r>
                <a:rPr lang="zh-CN" altLang="en-US" sz="2800" b="1" spc="300" dirty="0" smtClean="0">
                  <a:solidFill>
                    <a:schemeClr val="bg1"/>
                  </a:solidFill>
                  <a:latin typeface="微软雅黑" panose="020B0503020204020204" pitchFamily="34" charset="-122"/>
                  <a:ea typeface="微软雅黑" panose="020B0503020204020204" pitchFamily="34" charset="-122"/>
                </a:rPr>
                <a:t>分析讨论</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燕尾形 26"/>
          <p:cNvSpPr/>
          <p:nvPr/>
        </p:nvSpPr>
        <p:spPr>
          <a:xfrm>
            <a:off x="1511773" y="90355"/>
            <a:ext cx="280737" cy="344906"/>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TextBox 27"/>
          <p:cNvSpPr txBox="1"/>
          <p:nvPr/>
        </p:nvSpPr>
        <p:spPr>
          <a:xfrm>
            <a:off x="281336" y="64168"/>
            <a:ext cx="1210588" cy="400110"/>
          </a:xfrm>
          <a:prstGeom prst="rect">
            <a:avLst/>
          </a:prstGeom>
          <a:noFill/>
        </p:spPr>
        <p:txBody>
          <a:bodyPr wrap="none" rtlCol="0">
            <a:spAutoFit/>
          </a:bodyPr>
          <a:lstStyle/>
          <a:p>
            <a:r>
              <a:rPr lang="zh-CN" altLang="en-US" sz="2000" b="1" dirty="0" smtClean="0">
                <a:latin typeface="微软雅黑" pitchFamily="34" charset="-122"/>
                <a:ea typeface="微软雅黑" pitchFamily="34" charset="-122"/>
              </a:rPr>
              <a:t>参考文献</a:t>
            </a:r>
            <a:endParaRPr lang="zh-CN" altLang="en-US" sz="2000" b="1" dirty="0">
              <a:latin typeface="微软雅黑" pitchFamily="34" charset="-122"/>
              <a:ea typeface="微软雅黑" pitchFamily="34" charset="-122"/>
            </a:endParaRPr>
          </a:p>
        </p:txBody>
      </p:sp>
      <p:cxnSp>
        <p:nvCxnSpPr>
          <p:cNvPr id="30" name="直接连接符 29"/>
          <p:cNvCxnSpPr/>
          <p:nvPr/>
        </p:nvCxnSpPr>
        <p:spPr>
          <a:xfrm>
            <a:off x="337288" y="435261"/>
            <a:ext cx="1306832" cy="0"/>
          </a:xfrm>
          <a:prstGeom prst="line">
            <a:avLst/>
          </a:prstGeom>
          <a:ln>
            <a:solidFill>
              <a:srgbClr val="0070C0"/>
            </a:solidFill>
          </a:ln>
        </p:spPr>
        <p:style>
          <a:lnRef idx="2">
            <a:schemeClr val="accent5"/>
          </a:lnRef>
          <a:fillRef idx="0">
            <a:schemeClr val="accent5"/>
          </a:fillRef>
          <a:effectRef idx="1">
            <a:schemeClr val="accent5"/>
          </a:effectRef>
          <a:fontRef idx="minor">
            <a:schemeClr val="tx1"/>
          </a:fontRef>
        </p:style>
      </p:cxnSp>
      <p:graphicFrame>
        <p:nvGraphicFramePr>
          <p:cNvPr id="2" name="表格 1"/>
          <p:cNvGraphicFramePr>
            <a:graphicFrameLocks noGrp="1"/>
          </p:cNvGraphicFramePr>
          <p:nvPr>
            <p:extLst>
              <p:ext uri="{D42A27DB-BD31-4B8C-83A1-F6EECF244321}">
                <p14:modId xmlns:p14="http://schemas.microsoft.com/office/powerpoint/2010/main" val="481499017"/>
              </p:ext>
            </p:extLst>
          </p:nvPr>
        </p:nvGraphicFramePr>
        <p:xfrm>
          <a:off x="337288" y="719666"/>
          <a:ext cx="11539026" cy="3816860"/>
        </p:xfrm>
        <a:graphic>
          <a:graphicData uri="http://schemas.openxmlformats.org/drawingml/2006/table">
            <a:tbl>
              <a:tblPr firstRow="1" bandRow="1">
                <a:tableStyleId>{5C22544A-7EE6-4342-B048-85BDC9FD1C3A}</a:tableStyleId>
              </a:tblPr>
              <a:tblGrid>
                <a:gridCol w="10504883"/>
                <a:gridCol w="1034143"/>
              </a:tblGrid>
              <a:tr h="525020">
                <a:tc>
                  <a:txBody>
                    <a:bodyPr/>
                    <a:lstStyle/>
                    <a:p>
                      <a:pPr algn="ctr"/>
                      <a:r>
                        <a:rPr lang="zh-CN" altLang="en-US" dirty="0" smtClean="0"/>
                        <a:t>文献</a:t>
                      </a:r>
                      <a:endParaRPr lang="zh-CN" altLang="en-US" dirty="0"/>
                    </a:p>
                  </a:txBody>
                  <a:tcPr anchor="ctr">
                    <a:solidFill>
                      <a:schemeClr val="tx1">
                        <a:lumMod val="65000"/>
                        <a:lumOff val="35000"/>
                      </a:schemeClr>
                    </a:solidFill>
                  </a:tcPr>
                </a:tc>
                <a:tc>
                  <a:txBody>
                    <a:bodyPr/>
                    <a:lstStyle/>
                    <a:p>
                      <a:pPr algn="ctr"/>
                      <a:r>
                        <a:rPr lang="zh-CN" altLang="en-US" dirty="0" smtClean="0"/>
                        <a:t>链接</a:t>
                      </a:r>
                      <a:endParaRPr lang="zh-CN" altLang="en-US" dirty="0"/>
                    </a:p>
                  </a:txBody>
                  <a:tcPr anchor="ctr">
                    <a:solidFill>
                      <a:schemeClr val="tx1">
                        <a:lumMod val="65000"/>
                        <a:lumOff val="35000"/>
                      </a:schemeClr>
                    </a:solidFill>
                  </a:tcPr>
                </a:tc>
              </a:tr>
              <a:tr h="649428">
                <a:tc>
                  <a:txBody>
                    <a:bodyPr/>
                    <a:lstStyle/>
                    <a:p>
                      <a:r>
                        <a:rPr lang="en-US" altLang="zh-CN" sz="1800" b="0" i="0" kern="1200" dirty="0" smtClean="0">
                          <a:solidFill>
                            <a:schemeClr val="dk1"/>
                          </a:solidFill>
                          <a:effectLst/>
                          <a:latin typeface="+mn-lt"/>
                          <a:ea typeface="+mn-ea"/>
                          <a:cs typeface="+mn-cs"/>
                        </a:rPr>
                        <a:t>[7] </a:t>
                      </a:r>
                      <a:r>
                        <a:rPr lang="en-US" altLang="zh-CN" sz="1800" b="0" i="0" kern="1200" dirty="0" err="1" smtClean="0">
                          <a:solidFill>
                            <a:schemeClr val="dk1"/>
                          </a:solidFill>
                          <a:effectLst/>
                          <a:latin typeface="+mn-lt"/>
                          <a:ea typeface="+mn-ea"/>
                          <a:cs typeface="+mn-cs"/>
                        </a:rPr>
                        <a:t>Corbianco</a:t>
                      </a:r>
                      <a:r>
                        <a:rPr lang="en-US" altLang="zh-CN" sz="1800" b="0" i="0" kern="1200" dirty="0" smtClean="0">
                          <a:solidFill>
                            <a:schemeClr val="dk1"/>
                          </a:solidFill>
                          <a:effectLst/>
                          <a:latin typeface="+mn-lt"/>
                          <a:ea typeface="+mn-ea"/>
                          <a:cs typeface="+mn-cs"/>
                        </a:rPr>
                        <a:t> S, </a:t>
                      </a:r>
                      <a:r>
                        <a:rPr lang="en-US" altLang="zh-CN" sz="1800" b="0" i="0" kern="1200" dirty="0" err="1" smtClean="0">
                          <a:solidFill>
                            <a:schemeClr val="dk1"/>
                          </a:solidFill>
                          <a:effectLst/>
                          <a:latin typeface="+mn-lt"/>
                          <a:ea typeface="+mn-ea"/>
                          <a:cs typeface="+mn-cs"/>
                        </a:rPr>
                        <a:t>Cavallini</a:t>
                      </a:r>
                      <a:r>
                        <a:rPr lang="en-US" altLang="zh-CN" sz="1800" b="0" i="0" kern="1200" dirty="0" smtClean="0">
                          <a:solidFill>
                            <a:schemeClr val="dk1"/>
                          </a:solidFill>
                          <a:effectLst/>
                          <a:latin typeface="+mn-lt"/>
                          <a:ea typeface="+mn-ea"/>
                          <a:cs typeface="+mn-cs"/>
                        </a:rPr>
                        <a:t> G, </a:t>
                      </a:r>
                      <a:r>
                        <a:rPr lang="en-US" altLang="zh-CN" sz="1800" b="0" i="0" kern="1200" dirty="0" err="1" smtClean="0">
                          <a:solidFill>
                            <a:schemeClr val="dk1"/>
                          </a:solidFill>
                          <a:effectLst/>
                          <a:latin typeface="+mn-lt"/>
                          <a:ea typeface="+mn-ea"/>
                          <a:cs typeface="+mn-cs"/>
                        </a:rPr>
                        <a:t>Baldereschi</a:t>
                      </a:r>
                      <a:r>
                        <a:rPr lang="en-US" altLang="zh-CN" sz="1800" b="0" i="0" kern="1200" dirty="0" smtClean="0">
                          <a:solidFill>
                            <a:schemeClr val="dk1"/>
                          </a:solidFill>
                          <a:effectLst/>
                          <a:latin typeface="+mn-lt"/>
                          <a:ea typeface="+mn-ea"/>
                          <a:cs typeface="+mn-cs"/>
                        </a:rPr>
                        <a:t> G, </a:t>
                      </a:r>
                      <a:r>
                        <a:rPr lang="en-US" altLang="zh-CN" sz="1800" b="0" i="0" kern="1200" dirty="0" err="1" smtClean="0">
                          <a:solidFill>
                            <a:schemeClr val="dk1"/>
                          </a:solidFill>
                          <a:effectLst/>
                          <a:latin typeface="+mn-lt"/>
                          <a:ea typeface="+mn-ea"/>
                          <a:cs typeface="+mn-cs"/>
                        </a:rPr>
                        <a:t>Carboncini</a:t>
                      </a:r>
                      <a:r>
                        <a:rPr lang="en-US" altLang="zh-CN" sz="1800" b="0" i="0" kern="1200" dirty="0" smtClean="0">
                          <a:solidFill>
                            <a:schemeClr val="dk1"/>
                          </a:solidFill>
                          <a:effectLst/>
                          <a:latin typeface="+mn-lt"/>
                          <a:ea typeface="+mn-ea"/>
                          <a:cs typeface="+mn-cs"/>
                        </a:rPr>
                        <a:t> MC, </a:t>
                      </a:r>
                      <a:r>
                        <a:rPr lang="en-US" altLang="zh-CN" sz="1800" b="0" i="0" kern="1200" dirty="0" err="1" smtClean="0">
                          <a:solidFill>
                            <a:schemeClr val="dk1"/>
                          </a:solidFill>
                          <a:effectLst/>
                          <a:latin typeface="+mn-lt"/>
                          <a:ea typeface="+mn-ea"/>
                          <a:cs typeface="+mn-cs"/>
                        </a:rPr>
                        <a:t>Fiamingo</a:t>
                      </a:r>
                      <a:r>
                        <a:rPr lang="en-US" altLang="zh-CN" sz="1800" b="0" i="0" kern="1200" dirty="0" smtClean="0">
                          <a:solidFill>
                            <a:schemeClr val="dk1"/>
                          </a:solidFill>
                          <a:effectLst/>
                          <a:latin typeface="+mn-lt"/>
                          <a:ea typeface="+mn-ea"/>
                          <a:cs typeface="+mn-cs"/>
                        </a:rPr>
                        <a:t> FL, </a:t>
                      </a:r>
                      <a:r>
                        <a:rPr lang="en-US" altLang="zh-CN" sz="1800" b="0" i="0" kern="1200" dirty="0" err="1" smtClean="0">
                          <a:solidFill>
                            <a:schemeClr val="dk1"/>
                          </a:solidFill>
                          <a:effectLst/>
                          <a:latin typeface="+mn-lt"/>
                          <a:ea typeface="+mn-ea"/>
                          <a:cs typeface="+mn-cs"/>
                        </a:rPr>
                        <a:t>Bongioanni</a:t>
                      </a:r>
                      <a:r>
                        <a:rPr lang="en-US" altLang="zh-CN" sz="1800" b="0" i="0" kern="1200" dirty="0" smtClean="0">
                          <a:solidFill>
                            <a:schemeClr val="dk1"/>
                          </a:solidFill>
                          <a:effectLst/>
                          <a:latin typeface="+mn-lt"/>
                          <a:ea typeface="+mn-ea"/>
                          <a:cs typeface="+mn-cs"/>
                        </a:rPr>
                        <a:t> P, </a:t>
                      </a:r>
                      <a:r>
                        <a:rPr lang="en-US" altLang="zh-CN" sz="1800" b="0" i="0" kern="1200" dirty="0" err="1" smtClean="0">
                          <a:solidFill>
                            <a:schemeClr val="dk1"/>
                          </a:solidFill>
                          <a:effectLst/>
                          <a:latin typeface="+mn-lt"/>
                          <a:ea typeface="+mn-ea"/>
                          <a:cs typeface="+mn-cs"/>
                        </a:rPr>
                        <a:t>Dini</a:t>
                      </a:r>
                      <a:r>
                        <a:rPr lang="en-US" altLang="zh-CN" sz="1800" b="0" i="0" kern="1200" dirty="0" smtClean="0">
                          <a:solidFill>
                            <a:schemeClr val="dk1"/>
                          </a:solidFill>
                          <a:effectLst/>
                          <a:latin typeface="+mn-lt"/>
                          <a:ea typeface="+mn-ea"/>
                          <a:cs typeface="+mn-cs"/>
                        </a:rPr>
                        <a:t> M. </a:t>
                      </a:r>
                      <a:r>
                        <a:rPr lang="en-US" altLang="zh-CN" sz="1800" b="1" i="0" kern="1200" dirty="0" smtClean="0">
                          <a:solidFill>
                            <a:schemeClr val="dk1"/>
                          </a:solidFill>
                          <a:effectLst/>
                          <a:latin typeface="+mn-lt"/>
                          <a:ea typeface="+mn-ea"/>
                          <a:cs typeface="+mn-cs"/>
                        </a:rPr>
                        <a:t>Whole body vibration and treadmill training in Parkinson's disease rehabilitation: effects on energy cost and recovery phases</a:t>
                      </a:r>
                      <a:r>
                        <a:rPr lang="en-US" altLang="zh-CN" sz="1800" b="0" i="0" kern="1200" dirty="0" smtClean="0">
                          <a:solidFill>
                            <a:schemeClr val="dk1"/>
                          </a:solidFill>
                          <a:effectLst/>
                          <a:latin typeface="+mn-lt"/>
                          <a:ea typeface="+mn-ea"/>
                          <a:cs typeface="+mn-cs"/>
                        </a:rPr>
                        <a:t>. </a:t>
                      </a:r>
                      <a:r>
                        <a:rPr lang="en-US" altLang="zh-CN" sz="1800" b="0" i="0" kern="1200" dirty="0" err="1" smtClean="0">
                          <a:solidFill>
                            <a:schemeClr val="dk1"/>
                          </a:solidFill>
                          <a:effectLst/>
                          <a:latin typeface="+mn-lt"/>
                          <a:ea typeface="+mn-ea"/>
                          <a:cs typeface="+mn-cs"/>
                        </a:rPr>
                        <a:t>Neurol</a:t>
                      </a:r>
                      <a:r>
                        <a:rPr lang="en-US" altLang="zh-CN" sz="1800" b="0" i="0" kern="1200" dirty="0" smtClean="0">
                          <a:solidFill>
                            <a:schemeClr val="dk1"/>
                          </a:solidFill>
                          <a:effectLst/>
                          <a:latin typeface="+mn-lt"/>
                          <a:ea typeface="+mn-ea"/>
                          <a:cs typeface="+mn-cs"/>
                        </a:rPr>
                        <a:t> Sci. 2018 Dec;39(12):2159-2168. </a:t>
                      </a:r>
                      <a:r>
                        <a:rPr lang="en-US" altLang="zh-CN" sz="1800" b="0" i="0" kern="1200" dirty="0" err="1" smtClean="0">
                          <a:solidFill>
                            <a:schemeClr val="dk1"/>
                          </a:solidFill>
                          <a:effectLst/>
                          <a:latin typeface="+mn-lt"/>
                          <a:ea typeface="+mn-ea"/>
                          <a:cs typeface="+mn-cs"/>
                        </a:rPr>
                        <a:t>doi</a:t>
                      </a:r>
                      <a:r>
                        <a:rPr lang="en-US" altLang="zh-CN" sz="1800" b="0" i="0" kern="1200" dirty="0" smtClean="0">
                          <a:solidFill>
                            <a:schemeClr val="dk1"/>
                          </a:solidFill>
                          <a:effectLst/>
                          <a:latin typeface="+mn-lt"/>
                          <a:ea typeface="+mn-ea"/>
                          <a:cs typeface="+mn-cs"/>
                        </a:rPr>
                        <a:t>: 10.1007/s10072-018-3566-0. </a:t>
                      </a:r>
                      <a:r>
                        <a:rPr lang="en-US" altLang="zh-CN" sz="1800" b="0" i="0" kern="1200" dirty="0" err="1" smtClean="0">
                          <a:solidFill>
                            <a:schemeClr val="dk1"/>
                          </a:solidFill>
                          <a:effectLst/>
                          <a:latin typeface="+mn-lt"/>
                          <a:ea typeface="+mn-ea"/>
                          <a:cs typeface="+mn-cs"/>
                        </a:rPr>
                        <a:t>Epub</a:t>
                      </a:r>
                      <a:r>
                        <a:rPr lang="en-US" altLang="zh-CN" sz="1800" b="0" i="0" kern="1200" dirty="0" smtClean="0">
                          <a:solidFill>
                            <a:schemeClr val="dk1"/>
                          </a:solidFill>
                          <a:effectLst/>
                          <a:latin typeface="+mn-lt"/>
                          <a:ea typeface="+mn-ea"/>
                          <a:cs typeface="+mn-cs"/>
                        </a:rPr>
                        <a:t> 2018 Sep 19. PMID: 30229379.</a:t>
                      </a:r>
                      <a:endParaRPr lang="zh-CN" altLang="en-US" dirty="0"/>
                    </a:p>
                  </a:txBody>
                  <a:tcPr>
                    <a:solidFill>
                      <a:schemeClr val="bg1">
                        <a:lumMod val="85000"/>
                      </a:schemeClr>
                    </a:solidFill>
                  </a:tcPr>
                </a:tc>
                <a:tc>
                  <a:txBody>
                    <a:bodyPr/>
                    <a:lstStyle/>
                    <a:p>
                      <a:pPr algn="ctr"/>
                      <a:r>
                        <a:rPr lang="zh-CN" altLang="en-US" sz="1800" b="1" dirty="0" smtClean="0">
                          <a:hlinkClick r:id="rId3" tooltip="全身振动和跑步机训练在帕金森病康复中的作用：对能量消耗和恢复阶段的影响"/>
                        </a:rPr>
                        <a:t>查看</a:t>
                      </a:r>
                      <a:endParaRPr lang="zh-CN" altLang="en-US" sz="1800" b="1" dirty="0"/>
                    </a:p>
                  </a:txBody>
                  <a:tcPr anchor="ctr">
                    <a:solidFill>
                      <a:schemeClr val="bg1">
                        <a:lumMod val="65000"/>
                      </a:schemeClr>
                    </a:solidFill>
                  </a:tcPr>
                </a:tc>
              </a:tr>
              <a:tr h="525020">
                <a:tc>
                  <a:txBody>
                    <a:bodyPr/>
                    <a:lstStyle/>
                    <a:p>
                      <a:r>
                        <a:rPr lang="en-US" altLang="zh-CN" dirty="0" smtClean="0"/>
                        <a:t>[8]</a:t>
                      </a:r>
                      <a:r>
                        <a:rPr lang="en-US" altLang="zh-CN" sz="1800" b="0" i="0" kern="1200" dirty="0" smtClean="0">
                          <a:solidFill>
                            <a:schemeClr val="dk1"/>
                          </a:solidFill>
                          <a:effectLst/>
                          <a:latin typeface="+mn-lt"/>
                          <a:ea typeface="+mn-ea"/>
                          <a:cs typeface="+mn-cs"/>
                        </a:rPr>
                        <a:t> Pérez de la Cruz S. </a:t>
                      </a:r>
                      <a:r>
                        <a:rPr lang="en-US" altLang="zh-CN" sz="1800" b="1" i="0" kern="1200" dirty="0" smtClean="0">
                          <a:solidFill>
                            <a:schemeClr val="dk1"/>
                          </a:solidFill>
                          <a:effectLst/>
                          <a:latin typeface="+mn-lt"/>
                          <a:ea typeface="+mn-ea"/>
                          <a:cs typeface="+mn-cs"/>
                        </a:rPr>
                        <a:t>Effectiveness of aquatic therapy for the control of pain and increased functionality in people with Parkinson's disease: a randomized clinical trial</a:t>
                      </a:r>
                      <a:r>
                        <a:rPr lang="en-US" altLang="zh-CN" sz="1800" b="0" i="0" kern="1200" dirty="0" smtClean="0">
                          <a:solidFill>
                            <a:schemeClr val="dk1"/>
                          </a:solidFill>
                          <a:effectLst/>
                          <a:latin typeface="+mn-lt"/>
                          <a:ea typeface="+mn-ea"/>
                          <a:cs typeface="+mn-cs"/>
                        </a:rPr>
                        <a:t>. </a:t>
                      </a:r>
                      <a:r>
                        <a:rPr lang="en-US" altLang="zh-CN" sz="1800" b="0" i="0" kern="1200" dirty="0" err="1" smtClean="0">
                          <a:solidFill>
                            <a:schemeClr val="dk1"/>
                          </a:solidFill>
                          <a:effectLst/>
                          <a:latin typeface="+mn-lt"/>
                          <a:ea typeface="+mn-ea"/>
                          <a:cs typeface="+mn-cs"/>
                        </a:rPr>
                        <a:t>Eur</a:t>
                      </a:r>
                      <a:r>
                        <a:rPr lang="en-US" altLang="zh-CN" sz="1800" b="0" i="0" kern="1200" dirty="0" smtClean="0">
                          <a:solidFill>
                            <a:schemeClr val="dk1"/>
                          </a:solidFill>
                          <a:effectLst/>
                          <a:latin typeface="+mn-lt"/>
                          <a:ea typeface="+mn-ea"/>
                          <a:cs typeface="+mn-cs"/>
                        </a:rPr>
                        <a:t> J </a:t>
                      </a:r>
                      <a:r>
                        <a:rPr lang="en-US" altLang="zh-CN" sz="1800" b="0" i="0" kern="1200" dirty="0" err="1" smtClean="0">
                          <a:solidFill>
                            <a:schemeClr val="dk1"/>
                          </a:solidFill>
                          <a:effectLst/>
                          <a:latin typeface="+mn-lt"/>
                          <a:ea typeface="+mn-ea"/>
                          <a:cs typeface="+mn-cs"/>
                        </a:rPr>
                        <a:t>Phys</a:t>
                      </a:r>
                      <a:r>
                        <a:rPr lang="en-US" altLang="zh-CN" sz="1800" b="0" i="0" kern="1200" dirty="0" smtClean="0">
                          <a:solidFill>
                            <a:schemeClr val="dk1"/>
                          </a:solidFill>
                          <a:effectLst/>
                          <a:latin typeface="+mn-lt"/>
                          <a:ea typeface="+mn-ea"/>
                          <a:cs typeface="+mn-cs"/>
                        </a:rPr>
                        <a:t> </a:t>
                      </a:r>
                      <a:r>
                        <a:rPr lang="en-US" altLang="zh-CN" sz="1800" b="0" i="0" kern="1200" dirty="0" err="1" smtClean="0">
                          <a:solidFill>
                            <a:schemeClr val="dk1"/>
                          </a:solidFill>
                          <a:effectLst/>
                          <a:latin typeface="+mn-lt"/>
                          <a:ea typeface="+mn-ea"/>
                          <a:cs typeface="+mn-cs"/>
                        </a:rPr>
                        <a:t>Rehabil</a:t>
                      </a:r>
                      <a:r>
                        <a:rPr lang="en-US" altLang="zh-CN" sz="1800" b="0" i="0" kern="1200" dirty="0" smtClean="0">
                          <a:solidFill>
                            <a:schemeClr val="dk1"/>
                          </a:solidFill>
                          <a:effectLst/>
                          <a:latin typeface="+mn-lt"/>
                          <a:ea typeface="+mn-ea"/>
                          <a:cs typeface="+mn-cs"/>
                        </a:rPr>
                        <a:t> Med. 2017 Dec;53(6):825-832. </a:t>
                      </a:r>
                      <a:r>
                        <a:rPr lang="en-US" altLang="zh-CN" sz="1800" b="0" i="0" kern="1200" dirty="0" err="1" smtClean="0">
                          <a:solidFill>
                            <a:schemeClr val="dk1"/>
                          </a:solidFill>
                          <a:effectLst/>
                          <a:latin typeface="+mn-lt"/>
                          <a:ea typeface="+mn-ea"/>
                          <a:cs typeface="+mn-cs"/>
                        </a:rPr>
                        <a:t>doi</a:t>
                      </a:r>
                      <a:r>
                        <a:rPr lang="en-US" altLang="zh-CN" sz="1800" b="0" i="0" kern="1200" dirty="0" smtClean="0">
                          <a:solidFill>
                            <a:schemeClr val="dk1"/>
                          </a:solidFill>
                          <a:effectLst/>
                          <a:latin typeface="+mn-lt"/>
                          <a:ea typeface="+mn-ea"/>
                          <a:cs typeface="+mn-cs"/>
                        </a:rPr>
                        <a:t>: 10.23736/S1973-9087.17.04647-0. </a:t>
                      </a:r>
                      <a:r>
                        <a:rPr lang="en-US" altLang="zh-CN" sz="1800" b="0" i="0" kern="1200" dirty="0" err="1" smtClean="0">
                          <a:solidFill>
                            <a:schemeClr val="dk1"/>
                          </a:solidFill>
                          <a:effectLst/>
                          <a:latin typeface="+mn-lt"/>
                          <a:ea typeface="+mn-ea"/>
                          <a:cs typeface="+mn-cs"/>
                        </a:rPr>
                        <a:t>Epub</a:t>
                      </a:r>
                      <a:r>
                        <a:rPr lang="en-US" altLang="zh-CN" sz="1800" b="0" i="0" kern="1200" dirty="0" smtClean="0">
                          <a:solidFill>
                            <a:schemeClr val="dk1"/>
                          </a:solidFill>
                          <a:effectLst/>
                          <a:latin typeface="+mn-lt"/>
                          <a:ea typeface="+mn-ea"/>
                          <a:cs typeface="+mn-cs"/>
                        </a:rPr>
                        <a:t> 2017 Jun 19. PMID: 28627861.</a:t>
                      </a:r>
                      <a:endParaRPr lang="zh-CN" altLang="en-US" dirty="0"/>
                    </a:p>
                  </a:txBody>
                  <a:tcPr>
                    <a:solidFill>
                      <a:schemeClr val="bg1">
                        <a:lumMod val="85000"/>
                      </a:schemeClr>
                    </a:solidFill>
                  </a:tcPr>
                </a:tc>
                <a:tc>
                  <a:txBody>
                    <a:bodyPr/>
                    <a:lstStyle/>
                    <a:p>
                      <a:pPr algn="ctr"/>
                      <a:r>
                        <a:rPr lang="zh-CN" altLang="en-US" b="1" dirty="0" smtClean="0">
                          <a:hlinkClick r:id="rId4" tooltip="水疗法对帕金森病患者疼痛控制和功能增强的有效性：一项随机临床试验"/>
                        </a:rPr>
                        <a:t>查看</a:t>
                      </a:r>
                      <a:endParaRPr lang="zh-CN" altLang="en-US" b="1" dirty="0"/>
                    </a:p>
                  </a:txBody>
                  <a:tcPr anchor="ctr">
                    <a:solidFill>
                      <a:schemeClr val="bg1">
                        <a:lumMod val="65000"/>
                      </a:schemeClr>
                    </a:solidFill>
                  </a:tcPr>
                </a:tc>
              </a:tr>
              <a:tr h="525020">
                <a:tc>
                  <a:txBody>
                    <a:bodyPr/>
                    <a:lstStyle/>
                    <a:p>
                      <a:r>
                        <a:rPr lang="en-US" altLang="zh-CN" dirty="0" smtClean="0"/>
                        <a:t>[9]</a:t>
                      </a:r>
                      <a:r>
                        <a:rPr lang="en-US" altLang="zh-CN" sz="1800" b="0" i="0" kern="1200" dirty="0" smtClean="0">
                          <a:solidFill>
                            <a:schemeClr val="dk1"/>
                          </a:solidFill>
                          <a:effectLst/>
                          <a:latin typeface="+mn-lt"/>
                          <a:ea typeface="+mn-ea"/>
                          <a:cs typeface="+mn-cs"/>
                        </a:rPr>
                        <a:t> Yang C, </a:t>
                      </a:r>
                      <a:r>
                        <a:rPr lang="en-US" altLang="zh-CN" sz="1800" b="0" i="0" kern="1200" dirty="0" err="1" smtClean="0">
                          <a:solidFill>
                            <a:schemeClr val="dk1"/>
                          </a:solidFill>
                          <a:effectLst/>
                          <a:latin typeface="+mn-lt"/>
                          <a:ea typeface="+mn-ea"/>
                          <a:cs typeface="+mn-cs"/>
                        </a:rPr>
                        <a:t>Guo</a:t>
                      </a:r>
                      <a:r>
                        <a:rPr lang="en-US" altLang="zh-CN" sz="1800" b="0" i="0" kern="1200" dirty="0" smtClean="0">
                          <a:solidFill>
                            <a:schemeClr val="dk1"/>
                          </a:solidFill>
                          <a:effectLst/>
                          <a:latin typeface="+mn-lt"/>
                          <a:ea typeface="+mn-ea"/>
                          <a:cs typeface="+mn-cs"/>
                        </a:rPr>
                        <a:t> Z, </a:t>
                      </a:r>
                      <a:r>
                        <a:rPr lang="en-US" altLang="zh-CN" sz="1800" b="0" i="0" kern="1200" dirty="0" err="1" smtClean="0">
                          <a:solidFill>
                            <a:schemeClr val="dk1"/>
                          </a:solidFill>
                          <a:effectLst/>
                          <a:latin typeface="+mn-lt"/>
                          <a:ea typeface="+mn-ea"/>
                          <a:cs typeface="+mn-cs"/>
                        </a:rPr>
                        <a:t>Peng</a:t>
                      </a:r>
                      <a:r>
                        <a:rPr lang="en-US" altLang="zh-CN" sz="1800" b="0" i="0" kern="1200" dirty="0" smtClean="0">
                          <a:solidFill>
                            <a:schemeClr val="dk1"/>
                          </a:solidFill>
                          <a:effectLst/>
                          <a:latin typeface="+mn-lt"/>
                          <a:ea typeface="+mn-ea"/>
                          <a:cs typeface="+mn-cs"/>
                        </a:rPr>
                        <a:t> H, Xing G, Chen H, McClure MA, He B, He L, Du F, </a:t>
                      </a:r>
                      <a:r>
                        <a:rPr lang="en-US" altLang="zh-CN" sz="1800" b="0" i="0" kern="1200" dirty="0" err="1" smtClean="0">
                          <a:solidFill>
                            <a:schemeClr val="dk1"/>
                          </a:solidFill>
                          <a:effectLst/>
                          <a:latin typeface="+mn-lt"/>
                          <a:ea typeface="+mn-ea"/>
                          <a:cs typeface="+mn-cs"/>
                        </a:rPr>
                        <a:t>Xiong</a:t>
                      </a:r>
                      <a:r>
                        <a:rPr lang="en-US" altLang="zh-CN" sz="1800" b="0" i="0" kern="1200" dirty="0" smtClean="0">
                          <a:solidFill>
                            <a:schemeClr val="dk1"/>
                          </a:solidFill>
                          <a:effectLst/>
                          <a:latin typeface="+mn-lt"/>
                          <a:ea typeface="+mn-ea"/>
                          <a:cs typeface="+mn-cs"/>
                        </a:rPr>
                        <a:t> L, Mu Q. </a:t>
                      </a:r>
                      <a:r>
                        <a:rPr lang="en-US" altLang="zh-CN" sz="1800" b="1" i="0" kern="1200" dirty="0" smtClean="0">
                          <a:solidFill>
                            <a:schemeClr val="dk1"/>
                          </a:solidFill>
                          <a:effectLst/>
                          <a:latin typeface="+mn-lt"/>
                          <a:ea typeface="+mn-ea"/>
                          <a:cs typeface="+mn-cs"/>
                        </a:rPr>
                        <a:t>Repetitive </a:t>
                      </a:r>
                      <a:r>
                        <a:rPr lang="en-US" altLang="zh-CN" sz="1800" b="1" i="0" kern="1200" dirty="0" err="1" smtClean="0">
                          <a:solidFill>
                            <a:schemeClr val="dk1"/>
                          </a:solidFill>
                          <a:effectLst/>
                          <a:latin typeface="+mn-lt"/>
                          <a:ea typeface="+mn-ea"/>
                          <a:cs typeface="+mn-cs"/>
                        </a:rPr>
                        <a:t>transcranial</a:t>
                      </a:r>
                      <a:r>
                        <a:rPr lang="en-US" altLang="zh-CN" sz="1800" b="1" i="0" kern="1200" dirty="0" smtClean="0">
                          <a:solidFill>
                            <a:schemeClr val="dk1"/>
                          </a:solidFill>
                          <a:effectLst/>
                          <a:latin typeface="+mn-lt"/>
                          <a:ea typeface="+mn-ea"/>
                          <a:cs typeface="+mn-cs"/>
                        </a:rPr>
                        <a:t> magnetic stimulation therapy for motor recovery in Parkinson's disease: A Meta-analysis</a:t>
                      </a:r>
                      <a:r>
                        <a:rPr lang="en-US" altLang="zh-CN" sz="1800" b="0" i="0" kern="1200" dirty="0" smtClean="0">
                          <a:solidFill>
                            <a:schemeClr val="dk1"/>
                          </a:solidFill>
                          <a:effectLst/>
                          <a:latin typeface="+mn-lt"/>
                          <a:ea typeface="+mn-ea"/>
                          <a:cs typeface="+mn-cs"/>
                        </a:rPr>
                        <a:t>. Brain </a:t>
                      </a:r>
                      <a:r>
                        <a:rPr lang="en-US" altLang="zh-CN" sz="1800" b="0" i="0" kern="1200" dirty="0" err="1" smtClean="0">
                          <a:solidFill>
                            <a:schemeClr val="dk1"/>
                          </a:solidFill>
                          <a:effectLst/>
                          <a:latin typeface="+mn-lt"/>
                          <a:ea typeface="+mn-ea"/>
                          <a:cs typeface="+mn-cs"/>
                        </a:rPr>
                        <a:t>Behav</a:t>
                      </a:r>
                      <a:r>
                        <a:rPr lang="en-US" altLang="zh-CN" sz="1800" b="0" i="0" kern="1200" dirty="0" smtClean="0">
                          <a:solidFill>
                            <a:schemeClr val="dk1"/>
                          </a:solidFill>
                          <a:effectLst/>
                          <a:latin typeface="+mn-lt"/>
                          <a:ea typeface="+mn-ea"/>
                          <a:cs typeface="+mn-cs"/>
                        </a:rPr>
                        <a:t>. 2018 Nov;8(11):e01132. </a:t>
                      </a:r>
                      <a:r>
                        <a:rPr lang="en-US" altLang="zh-CN" sz="1800" b="0" i="0" kern="1200" dirty="0" err="1" smtClean="0">
                          <a:solidFill>
                            <a:schemeClr val="dk1"/>
                          </a:solidFill>
                          <a:effectLst/>
                          <a:latin typeface="+mn-lt"/>
                          <a:ea typeface="+mn-ea"/>
                          <a:cs typeface="+mn-cs"/>
                        </a:rPr>
                        <a:t>doi</a:t>
                      </a:r>
                      <a:r>
                        <a:rPr lang="en-US" altLang="zh-CN" sz="1800" b="0" i="0" kern="1200" dirty="0" smtClean="0">
                          <a:solidFill>
                            <a:schemeClr val="dk1"/>
                          </a:solidFill>
                          <a:effectLst/>
                          <a:latin typeface="+mn-lt"/>
                          <a:ea typeface="+mn-ea"/>
                          <a:cs typeface="+mn-cs"/>
                        </a:rPr>
                        <a:t>: 10.1002/brb3.1132. </a:t>
                      </a:r>
                      <a:r>
                        <a:rPr lang="en-US" altLang="zh-CN" sz="1800" b="0" i="0" kern="1200" dirty="0" err="1" smtClean="0">
                          <a:solidFill>
                            <a:schemeClr val="dk1"/>
                          </a:solidFill>
                          <a:effectLst/>
                          <a:latin typeface="+mn-lt"/>
                          <a:ea typeface="+mn-ea"/>
                          <a:cs typeface="+mn-cs"/>
                        </a:rPr>
                        <a:t>Epub</a:t>
                      </a:r>
                      <a:r>
                        <a:rPr lang="en-US" altLang="zh-CN" sz="1800" b="0" i="0" kern="1200" dirty="0" smtClean="0">
                          <a:solidFill>
                            <a:schemeClr val="dk1"/>
                          </a:solidFill>
                          <a:effectLst/>
                          <a:latin typeface="+mn-lt"/>
                          <a:ea typeface="+mn-ea"/>
                          <a:cs typeface="+mn-cs"/>
                        </a:rPr>
                        <a:t> 2018 Sep 28. PMID: 30264518; PMCID: PMC6236247.</a:t>
                      </a:r>
                      <a:endParaRPr lang="zh-CN" altLang="en-US" dirty="0"/>
                    </a:p>
                  </a:txBody>
                  <a:tcPr>
                    <a:solidFill>
                      <a:schemeClr val="bg1">
                        <a:lumMod val="85000"/>
                      </a:schemeClr>
                    </a:solidFill>
                  </a:tcPr>
                </a:tc>
                <a:tc>
                  <a:txBody>
                    <a:bodyPr/>
                    <a:lstStyle/>
                    <a:p>
                      <a:pPr algn="ctr"/>
                      <a:r>
                        <a:rPr lang="zh-CN" altLang="en-US" b="1" dirty="0" smtClean="0">
                          <a:hlinkClick r:id="rId5" tooltip="重复经颅磁刺激治疗帕金森病运动恢复的Meta分析"/>
                        </a:rPr>
                        <a:t>查看</a:t>
                      </a:r>
                      <a:endParaRPr lang="zh-CN" altLang="en-US" b="1" dirty="0"/>
                    </a:p>
                  </a:txBody>
                  <a:tcPr anchor="ctr">
                    <a:solidFill>
                      <a:schemeClr val="bg1">
                        <a:lumMod val="65000"/>
                      </a:schemeClr>
                    </a:solidFill>
                  </a:tcPr>
                </a:tc>
              </a:tr>
            </a:tbl>
          </a:graphicData>
        </a:graphic>
      </p:graphicFrame>
    </p:spTree>
    <p:extLst>
      <p:ext uri="{BB962C8B-B14F-4D97-AF65-F5344CB8AC3E}">
        <p14:creationId xmlns:p14="http://schemas.microsoft.com/office/powerpoint/2010/main" val="223314171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325228" y="6545425"/>
            <a:ext cx="775136" cy="246221"/>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素材下载：</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图表下载：</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优秀</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Word</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www.1ppt.com/word/              Excel</a:t>
            </a:r>
            <a:r>
              <a:rPr lang="zh-CN" altLang="en-US" sz="100" dirty="0">
                <a:solidFill>
                  <a:prstClr val="white"/>
                </a:solidFill>
                <a:latin typeface="Calibri"/>
                <a:ea typeface="宋体"/>
              </a:rPr>
              <a:t>教程：</a:t>
            </a:r>
            <a:r>
              <a:rPr lang="en-US" altLang="zh-CN" sz="100" dirty="0">
                <a:solidFill>
                  <a:prstClr val="white"/>
                </a:solidFill>
                <a:latin typeface="Calibri"/>
                <a:ea typeface="宋体"/>
              </a:rPr>
              <a:t>www.1ppt.com/excel/  </a:t>
            </a:r>
          </a:p>
          <a:p>
            <a:r>
              <a:rPr lang="zh-CN" altLang="en-US" sz="100" dirty="0">
                <a:solidFill>
                  <a:prstClr val="white"/>
                </a:solidFill>
                <a:latin typeface="Calibri"/>
                <a:ea typeface="宋体"/>
              </a:rPr>
              <a:t>资料下载：</a:t>
            </a:r>
            <a:r>
              <a:rPr lang="en-US" altLang="zh-CN" sz="100" dirty="0">
                <a:solidFill>
                  <a:prstClr val="white"/>
                </a:solidFill>
                <a:latin typeface="Calibri"/>
                <a:ea typeface="宋体"/>
              </a:rPr>
              <a:t>www.1ppt.com/ziliao/                PPT</a:t>
            </a:r>
            <a:r>
              <a:rPr lang="zh-CN" altLang="en-US" sz="100" dirty="0">
                <a:solidFill>
                  <a:prstClr val="white"/>
                </a:solidFill>
                <a:latin typeface="Calibri"/>
                <a:ea typeface="宋体"/>
              </a:rPr>
              <a:t>课件下载：</a:t>
            </a:r>
            <a:r>
              <a:rPr lang="en-US" altLang="zh-CN" sz="100" dirty="0">
                <a:solidFill>
                  <a:prstClr val="white"/>
                </a:solidFill>
                <a:latin typeface="Calibri"/>
                <a:ea typeface="宋体"/>
              </a:rPr>
              <a:t>www.1ppt.com/kejian/ </a:t>
            </a:r>
          </a:p>
          <a:p>
            <a:r>
              <a:rPr lang="zh-CN" altLang="en-US" sz="100" dirty="0">
                <a:solidFill>
                  <a:prstClr val="white"/>
                </a:solidFill>
                <a:latin typeface="Calibri"/>
                <a:ea typeface="宋体"/>
              </a:rPr>
              <a:t>范文下载：</a:t>
            </a:r>
            <a:r>
              <a:rPr lang="en-US" altLang="zh-CN" sz="100" dirty="0">
                <a:solidFill>
                  <a:prstClr val="white"/>
                </a:solidFill>
                <a:latin typeface="Calibri"/>
                <a:ea typeface="宋体"/>
              </a:rPr>
              <a:t>www.1ppt.com/fanwen/             </a:t>
            </a:r>
            <a:r>
              <a:rPr lang="zh-CN" altLang="en-US" sz="100" dirty="0">
                <a:solidFill>
                  <a:prstClr val="white"/>
                </a:solidFill>
                <a:latin typeface="Calibri"/>
                <a:ea typeface="宋体"/>
              </a:rPr>
              <a:t>试卷下载：</a:t>
            </a:r>
            <a:r>
              <a:rPr lang="en-US" altLang="zh-CN" sz="100" dirty="0">
                <a:solidFill>
                  <a:prstClr val="white"/>
                </a:solidFill>
                <a:latin typeface="Calibri"/>
                <a:ea typeface="宋体"/>
              </a:rPr>
              <a:t>www.1ppt.com/shiti/  </a:t>
            </a:r>
          </a:p>
          <a:p>
            <a:r>
              <a:rPr lang="zh-CN" altLang="en-US" sz="100" dirty="0">
                <a:solidFill>
                  <a:prstClr val="white"/>
                </a:solidFill>
                <a:latin typeface="Calibri"/>
                <a:ea typeface="宋体"/>
              </a:rPr>
              <a:t>教案下载：</a:t>
            </a:r>
            <a:r>
              <a:rPr lang="en-US" altLang="zh-CN" sz="100" dirty="0">
                <a:solidFill>
                  <a:prstClr val="white"/>
                </a:solidFill>
                <a:latin typeface="Calibri"/>
                <a:ea typeface="宋体"/>
              </a:rPr>
              <a:t>www.1ppt.com/jiaoan/  </a:t>
            </a:r>
            <a:r>
              <a:rPr lang="en-US" altLang="zh-CN" sz="100" dirty="0" smtClean="0">
                <a:solidFill>
                  <a:prstClr val="white"/>
                </a:solidFill>
                <a:latin typeface="Calibri"/>
                <a:ea typeface="宋体"/>
              </a:rPr>
              <a:t>      </a:t>
            </a:r>
            <a:endParaRPr lang="en-US" altLang="zh-CN" sz="100" dirty="0">
              <a:solidFill>
                <a:prstClr val="white"/>
              </a:solidFill>
              <a:latin typeface="Calibri"/>
              <a:ea typeface="宋体"/>
            </a:endParaRPr>
          </a:p>
          <a:p>
            <a:r>
              <a:rPr lang="zh-CN" altLang="en-US" sz="100" dirty="0" smtClean="0">
                <a:solidFill>
                  <a:prstClr val="white"/>
                </a:solidFill>
                <a:latin typeface="Calibri"/>
                <a:ea typeface="宋体"/>
              </a:rPr>
              <a:t>字体下载：</a:t>
            </a:r>
            <a:r>
              <a:rPr lang="en-US" altLang="zh-CN" sz="100" dirty="0" smtClean="0">
                <a:solidFill>
                  <a:prstClr val="white"/>
                </a:solidFill>
                <a:latin typeface="Calibri"/>
                <a:ea typeface="宋体"/>
              </a:rPr>
              <a:t>www.1ppt.com/ziti/</a:t>
            </a:r>
            <a:endParaRPr lang="en-US" altLang="zh-CN" sz="100" dirty="0">
              <a:solidFill>
                <a:prstClr val="white"/>
              </a:solidFill>
              <a:latin typeface="Calibri"/>
              <a:ea typeface="宋体"/>
            </a:endParaRPr>
          </a:p>
          <a:p>
            <a:r>
              <a:rPr lang="en-US" altLang="zh-CN" sz="100" dirty="0">
                <a:solidFill>
                  <a:prstClr val="white"/>
                </a:solidFill>
                <a:latin typeface="Calibri"/>
                <a:ea typeface="宋体"/>
              </a:rPr>
              <a:t> </a:t>
            </a:r>
            <a:endParaRPr lang="zh-CN" altLang="en-US" sz="100" dirty="0">
              <a:solidFill>
                <a:prstClr val="white"/>
              </a:solidFill>
              <a:latin typeface="Calibri"/>
              <a:ea typeface="宋体"/>
            </a:endParaRPr>
          </a:p>
        </p:txBody>
      </p:sp>
      <p:pic>
        <p:nvPicPr>
          <p:cNvPr id="5" name="图片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 y="0"/>
            <a:ext cx="12190476" cy="6858858"/>
          </a:xfrm>
          <a:prstGeom prst="rect">
            <a:avLst/>
          </a:prstGeom>
        </p:spPr>
      </p:pic>
      <p:pic>
        <p:nvPicPr>
          <p:cNvPr id="4" name="图片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45891" y="1824224"/>
            <a:ext cx="900218" cy="826980"/>
          </a:xfrm>
          <a:prstGeom prst="rect">
            <a:avLst/>
          </a:prstGeom>
        </p:spPr>
      </p:pic>
      <p:sp>
        <p:nvSpPr>
          <p:cNvPr id="6" name="文本框 5"/>
          <p:cNvSpPr txBox="1"/>
          <p:nvPr/>
        </p:nvSpPr>
        <p:spPr>
          <a:xfrm>
            <a:off x="4277591" y="3040331"/>
            <a:ext cx="3636819" cy="1015663"/>
          </a:xfrm>
          <a:prstGeom prst="rect">
            <a:avLst/>
          </a:prstGeom>
          <a:noFill/>
        </p:spPr>
        <p:txBody>
          <a:bodyPr wrap="square" rtlCol="0">
            <a:spAutoFit/>
          </a:bodyPr>
          <a:lstStyle/>
          <a:p>
            <a:pPr algn="ctr"/>
            <a:r>
              <a:rPr lang="zh-CN" altLang="en-US" sz="6000" b="1" dirty="0">
                <a:solidFill>
                  <a:srgbClr val="0071C1"/>
                </a:solidFill>
                <a:latin typeface="微软雅黑" panose="020B0503020204020204" pitchFamily="34" charset="-122"/>
                <a:ea typeface="微软雅黑" panose="020B0503020204020204" pitchFamily="34" charset="-122"/>
              </a:rPr>
              <a:t>敬请指导</a:t>
            </a:r>
          </a:p>
        </p:txBody>
      </p:sp>
      <p:grpSp>
        <p:nvGrpSpPr>
          <p:cNvPr id="9" name="组合 8"/>
          <p:cNvGrpSpPr/>
          <p:nvPr/>
        </p:nvGrpSpPr>
        <p:grpSpPr>
          <a:xfrm>
            <a:off x="4206846" y="4016656"/>
            <a:ext cx="3778309" cy="495139"/>
            <a:chOff x="3213685" y="3847870"/>
            <a:chExt cx="3778309" cy="495139"/>
          </a:xfrm>
        </p:grpSpPr>
        <p:sp>
          <p:nvSpPr>
            <p:cNvPr id="7" name="矩形 6"/>
            <p:cNvSpPr/>
            <p:nvPr/>
          </p:nvSpPr>
          <p:spPr>
            <a:xfrm>
              <a:off x="3284181" y="3847870"/>
              <a:ext cx="3637319" cy="495139"/>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213685" y="3912705"/>
              <a:ext cx="3778309" cy="408692"/>
            </a:xfrm>
            <a:prstGeom prst="rect">
              <a:avLst/>
            </a:prstGeom>
            <a:noFill/>
          </p:spPr>
          <p:txBody>
            <a:bodyPr wrap="square" rtlCol="0">
              <a:spAutoFit/>
            </a:bodyPr>
            <a:lstStyle/>
            <a:p>
              <a:pPr algn="ctr"/>
              <a:r>
                <a:rPr lang="en-US" altLang="zh-CN" sz="2000" b="1" spc="300" dirty="0">
                  <a:solidFill>
                    <a:schemeClr val="bg1"/>
                  </a:solidFill>
                  <a:latin typeface="微软雅黑" panose="020B0503020204020204" pitchFamily="34" charset="-122"/>
                  <a:ea typeface="微软雅黑" panose="020B0503020204020204" pitchFamily="34" charset="-122"/>
                </a:rPr>
                <a:t>WELCOME TO GUIDE</a:t>
              </a:r>
              <a:endParaRPr lang="zh-CN" altLang="en-US" sz="2000" spc="30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61790478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 y="-90810"/>
            <a:ext cx="12190476" cy="6858858"/>
          </a:xfrm>
          <a:prstGeom prst="rect">
            <a:avLst/>
          </a:prstGeom>
        </p:spPr>
      </p:pic>
      <p:grpSp>
        <p:nvGrpSpPr>
          <p:cNvPr id="26" name="组合 25"/>
          <p:cNvGrpSpPr/>
          <p:nvPr/>
        </p:nvGrpSpPr>
        <p:grpSpPr>
          <a:xfrm>
            <a:off x="631246" y="4833059"/>
            <a:ext cx="2067145" cy="523220"/>
            <a:chOff x="631246" y="4833059"/>
            <a:chExt cx="2067145" cy="523220"/>
          </a:xfrm>
        </p:grpSpPr>
        <p:sp>
          <p:nvSpPr>
            <p:cNvPr id="14" name="文本框 13"/>
            <p:cNvSpPr txBox="1"/>
            <p:nvPr/>
          </p:nvSpPr>
          <p:spPr>
            <a:xfrm>
              <a:off x="886630" y="4833059"/>
              <a:ext cx="1811761" cy="523220"/>
            </a:xfrm>
            <a:prstGeom prst="rect">
              <a:avLst/>
            </a:prstGeom>
            <a:noFill/>
          </p:spPr>
          <p:txBody>
            <a:bodyPr wrap="square" rtlCol="0">
              <a:spAutoFit/>
            </a:bodyPr>
            <a:lstStyle/>
            <a:p>
              <a:pPr algn="ctr"/>
              <a:r>
                <a:rPr lang="zh-CN" altLang="en-US" sz="2800" b="1" spc="300" dirty="0" smtClean="0">
                  <a:solidFill>
                    <a:schemeClr val="bg1"/>
                  </a:solidFill>
                  <a:latin typeface="微软雅黑" panose="020B0503020204020204" pitchFamily="34" charset="-122"/>
                  <a:ea typeface="微软雅黑" panose="020B0503020204020204" pitchFamily="34" charset="-122"/>
                </a:rPr>
                <a:t>分析讨论</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燕尾形 26"/>
          <p:cNvSpPr/>
          <p:nvPr/>
        </p:nvSpPr>
        <p:spPr>
          <a:xfrm>
            <a:off x="1511773" y="90355"/>
            <a:ext cx="280737" cy="344906"/>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TextBox 27"/>
          <p:cNvSpPr txBox="1"/>
          <p:nvPr/>
        </p:nvSpPr>
        <p:spPr>
          <a:xfrm>
            <a:off x="281336" y="64168"/>
            <a:ext cx="1210588" cy="400110"/>
          </a:xfrm>
          <a:prstGeom prst="rect">
            <a:avLst/>
          </a:prstGeom>
          <a:noFill/>
        </p:spPr>
        <p:txBody>
          <a:bodyPr wrap="none" rtlCol="0">
            <a:spAutoFit/>
          </a:bodyPr>
          <a:lstStyle/>
          <a:p>
            <a:r>
              <a:rPr lang="zh-CN" altLang="en-US" sz="2000" b="1" dirty="0">
                <a:latin typeface="微软雅黑" pitchFamily="34" charset="-122"/>
                <a:ea typeface="微软雅黑" pitchFamily="34" charset="-122"/>
              </a:rPr>
              <a:t>流行病学</a:t>
            </a:r>
          </a:p>
        </p:txBody>
      </p:sp>
      <p:cxnSp>
        <p:nvCxnSpPr>
          <p:cNvPr id="30" name="直接连接符 29"/>
          <p:cNvCxnSpPr/>
          <p:nvPr/>
        </p:nvCxnSpPr>
        <p:spPr>
          <a:xfrm>
            <a:off x="337288" y="435261"/>
            <a:ext cx="1306832" cy="0"/>
          </a:xfrm>
          <a:prstGeom prst="line">
            <a:avLst/>
          </a:prstGeom>
          <a:ln>
            <a:solidFill>
              <a:srgbClr val="0070C0"/>
            </a:solidFill>
          </a:ln>
        </p:spPr>
        <p:style>
          <a:lnRef idx="2">
            <a:schemeClr val="accent5"/>
          </a:lnRef>
          <a:fillRef idx="0">
            <a:schemeClr val="accent5"/>
          </a:fillRef>
          <a:effectRef idx="1">
            <a:schemeClr val="accent5"/>
          </a:effectRef>
          <a:fontRef idx="minor">
            <a:schemeClr val="tx1"/>
          </a:fontRef>
        </p:style>
      </p:cxnSp>
      <p:sp>
        <p:nvSpPr>
          <p:cNvPr id="31" name="矩形 30"/>
          <p:cNvSpPr/>
          <p:nvPr/>
        </p:nvSpPr>
        <p:spPr>
          <a:xfrm>
            <a:off x="281336" y="791543"/>
            <a:ext cx="8390217" cy="5632311"/>
          </a:xfrm>
          <a:prstGeom prst="rect">
            <a:avLst/>
          </a:prstGeom>
        </p:spPr>
        <p:txBody>
          <a:bodyPr wrap="square">
            <a:spAutoFit/>
          </a:bodyPr>
          <a:lstStyle/>
          <a:p>
            <a:pPr>
              <a:lnSpc>
                <a:spcPts val="3600"/>
              </a:lnSpc>
            </a:pPr>
            <a:r>
              <a:rPr lang="en-US" altLang="zh-CN" sz="2800" b="1" dirty="0" smtClean="0">
                <a:latin typeface="楷体" pitchFamily="49" charset="-122"/>
                <a:ea typeface="楷体" pitchFamily="49" charset="-122"/>
              </a:rPr>
              <a:t>[</a:t>
            </a:r>
            <a:r>
              <a:rPr lang="zh-CN" altLang="en-US" sz="2800" b="1" dirty="0" smtClean="0">
                <a:latin typeface="楷体" pitchFamily="49" charset="-122"/>
                <a:ea typeface="楷体" pitchFamily="49" charset="-122"/>
              </a:rPr>
              <a:t>定义</a:t>
            </a:r>
            <a:r>
              <a:rPr lang="en-US" altLang="zh-CN" sz="2800" b="1" dirty="0" smtClean="0">
                <a:latin typeface="楷体" pitchFamily="49" charset="-122"/>
                <a:ea typeface="楷体" pitchFamily="49" charset="-122"/>
              </a:rPr>
              <a:t>]</a:t>
            </a:r>
            <a:r>
              <a:rPr lang="zh-CN" altLang="en-US" sz="2400" b="1" dirty="0">
                <a:solidFill>
                  <a:srgbClr val="0070C0"/>
                </a:solidFill>
                <a:latin typeface="楷体" pitchFamily="49" charset="-122"/>
                <a:ea typeface="楷体" pitchFamily="49" charset="-122"/>
              </a:rPr>
              <a:t>帕金森病</a:t>
            </a:r>
            <a:r>
              <a:rPr lang="en-US" altLang="zh-CN" sz="2400" b="1" dirty="0">
                <a:solidFill>
                  <a:srgbClr val="0070C0"/>
                </a:solidFill>
                <a:latin typeface="楷体" pitchFamily="49" charset="-122"/>
                <a:ea typeface="楷体" pitchFamily="49" charset="-122"/>
              </a:rPr>
              <a:t>(PD)</a:t>
            </a:r>
            <a:r>
              <a:rPr lang="zh-CN" altLang="en-US" sz="2400" dirty="0">
                <a:latin typeface="楷体" pitchFamily="49" charset="-122"/>
                <a:ea typeface="楷体" pitchFamily="49" charset="-122"/>
              </a:rPr>
              <a:t>是好发于老年人的神经变性病</a:t>
            </a:r>
            <a:r>
              <a:rPr lang="zh-CN" altLang="en-US" sz="2400" dirty="0" smtClean="0">
                <a:latin typeface="楷体" pitchFamily="49" charset="-122"/>
                <a:ea typeface="楷体" pitchFamily="49" charset="-122"/>
              </a:rPr>
              <a:t>，临床</a:t>
            </a:r>
            <a:r>
              <a:rPr lang="zh-CN" altLang="en-US" sz="2400" dirty="0">
                <a:latin typeface="楷体" pitchFamily="49" charset="-122"/>
                <a:ea typeface="楷体" pitchFamily="49" charset="-122"/>
              </a:rPr>
              <a:t>主要特征为运动障碍包括</a:t>
            </a:r>
            <a:r>
              <a:rPr lang="zh-CN" altLang="en-US" sz="2400" u="sng" dirty="0">
                <a:solidFill>
                  <a:srgbClr val="FF0000"/>
                </a:solidFill>
                <a:latin typeface="楷体" pitchFamily="49" charset="-122"/>
                <a:ea typeface="楷体" pitchFamily="49" charset="-122"/>
              </a:rPr>
              <a:t>进行性运动迟缓、</a:t>
            </a:r>
            <a:r>
              <a:rPr lang="zh-CN" altLang="en-US" sz="2400" u="sng" dirty="0" smtClean="0">
                <a:solidFill>
                  <a:srgbClr val="FF0000"/>
                </a:solidFill>
                <a:latin typeface="楷体" pitchFamily="49" charset="-122"/>
                <a:ea typeface="楷体" pitchFamily="49" charset="-122"/>
              </a:rPr>
              <a:t>肌强直</a:t>
            </a:r>
            <a:r>
              <a:rPr lang="zh-CN" altLang="en-US" sz="2400" u="sng" dirty="0">
                <a:solidFill>
                  <a:srgbClr val="FF0000"/>
                </a:solidFill>
                <a:latin typeface="楷体" pitchFamily="49" charset="-122"/>
                <a:ea typeface="楷体" pitchFamily="49" charset="-122"/>
              </a:rPr>
              <a:t>、静止性震颤和姿势步态异常</a:t>
            </a:r>
            <a:r>
              <a:rPr lang="zh-CN" altLang="en-US" sz="2400" dirty="0">
                <a:latin typeface="楷体" pitchFamily="49" charset="-122"/>
                <a:ea typeface="楷体" pitchFamily="49" charset="-122"/>
              </a:rPr>
              <a:t>等，此外还可</a:t>
            </a:r>
            <a:r>
              <a:rPr lang="zh-CN" altLang="en-US" sz="2400" dirty="0" smtClean="0">
                <a:latin typeface="楷体" pitchFamily="49" charset="-122"/>
                <a:ea typeface="楷体" pitchFamily="49" charset="-122"/>
              </a:rPr>
              <a:t>伴有</a:t>
            </a:r>
            <a:r>
              <a:rPr lang="zh-CN" altLang="en-US" sz="2400" dirty="0">
                <a:latin typeface="楷体" pitchFamily="49" charset="-122"/>
                <a:ea typeface="楷体" pitchFamily="49" charset="-122"/>
              </a:rPr>
              <a:t>大量</a:t>
            </a:r>
            <a:r>
              <a:rPr lang="zh-CN" altLang="en-US" sz="2400" dirty="0">
                <a:solidFill>
                  <a:srgbClr val="0070C0"/>
                </a:solidFill>
                <a:latin typeface="楷体" pitchFamily="49" charset="-122"/>
                <a:ea typeface="楷体" pitchFamily="49" charset="-122"/>
              </a:rPr>
              <a:t>非运动症状</a:t>
            </a:r>
            <a:r>
              <a:rPr lang="en-US" altLang="zh-CN" sz="2400" dirty="0">
                <a:solidFill>
                  <a:srgbClr val="0070C0"/>
                </a:solidFill>
                <a:latin typeface="楷体" pitchFamily="49" charset="-122"/>
                <a:ea typeface="楷体" pitchFamily="49" charset="-122"/>
              </a:rPr>
              <a:t>(NMS</a:t>
            </a:r>
            <a:r>
              <a:rPr lang="en-US" altLang="zh-CN" sz="2400" dirty="0" smtClean="0">
                <a:solidFill>
                  <a:srgbClr val="0070C0"/>
                </a:solidFill>
                <a:latin typeface="楷体" pitchFamily="49" charset="-122"/>
                <a:ea typeface="楷体" pitchFamily="49" charset="-122"/>
              </a:rPr>
              <a:t>)</a:t>
            </a:r>
            <a:r>
              <a:rPr lang="zh-CN" altLang="en-US" sz="2400" dirty="0" smtClean="0">
                <a:latin typeface="楷体" pitchFamily="49" charset="-122"/>
                <a:ea typeface="楷体" pitchFamily="49" charset="-122"/>
              </a:rPr>
              <a:t>。</a:t>
            </a:r>
            <a:endParaRPr lang="en-US" altLang="zh-CN" sz="2400" dirty="0" smtClean="0">
              <a:latin typeface="楷体" pitchFamily="49" charset="-122"/>
              <a:ea typeface="楷体" pitchFamily="49" charset="-122"/>
            </a:endParaRPr>
          </a:p>
          <a:p>
            <a:pPr>
              <a:lnSpc>
                <a:spcPts val="3600"/>
              </a:lnSpc>
            </a:pPr>
            <a:endParaRPr lang="en-US" altLang="zh-CN" sz="2400" dirty="0">
              <a:latin typeface="楷体" pitchFamily="49" charset="-122"/>
              <a:ea typeface="楷体" pitchFamily="49" charset="-122"/>
            </a:endParaRPr>
          </a:p>
          <a:p>
            <a:pPr>
              <a:lnSpc>
                <a:spcPts val="3600"/>
              </a:lnSpc>
            </a:pPr>
            <a:r>
              <a:rPr lang="zh-CN" altLang="en-US" sz="2400" dirty="0" smtClean="0">
                <a:latin typeface="楷体" pitchFamily="49" charset="-122"/>
                <a:ea typeface="楷体" pitchFamily="49" charset="-122"/>
              </a:rPr>
              <a:t>常见的</a:t>
            </a:r>
            <a:r>
              <a:rPr lang="en-US" altLang="zh-CN" sz="2400" dirty="0" smtClean="0">
                <a:latin typeface="楷体" pitchFamily="49" charset="-122"/>
                <a:ea typeface="楷体" pitchFamily="49" charset="-122"/>
              </a:rPr>
              <a:t>NMS</a:t>
            </a:r>
            <a:r>
              <a:rPr lang="zh-CN" altLang="en-US" sz="2400" dirty="0" smtClean="0">
                <a:latin typeface="楷体" pitchFamily="49" charset="-122"/>
                <a:ea typeface="楷体" pitchFamily="49" charset="-122"/>
              </a:rPr>
              <a:t>主要包括</a:t>
            </a:r>
            <a:r>
              <a:rPr lang="zh-CN" altLang="en-US" sz="2400" dirty="0">
                <a:latin typeface="楷体" pitchFamily="49" charset="-122"/>
                <a:ea typeface="楷体" pitchFamily="49" charset="-122"/>
              </a:rPr>
              <a:t>：神经精神症状（抑郁、焦虑、精神症状、</a:t>
            </a:r>
            <a:r>
              <a:rPr lang="zh-CN" altLang="en-US" sz="2400" dirty="0" smtClean="0">
                <a:latin typeface="楷体" pitchFamily="49" charset="-122"/>
                <a:ea typeface="楷体" pitchFamily="49" charset="-122"/>
              </a:rPr>
              <a:t>认知障碍</a:t>
            </a:r>
            <a:r>
              <a:rPr lang="en-US" altLang="zh-CN" sz="2400" dirty="0">
                <a:latin typeface="楷体" pitchFamily="49" charset="-122"/>
                <a:ea typeface="楷体" pitchFamily="49" charset="-122"/>
              </a:rPr>
              <a:t>/</a:t>
            </a:r>
            <a:r>
              <a:rPr lang="zh-CN" altLang="en-US" sz="2400" dirty="0">
                <a:latin typeface="楷体" pitchFamily="49" charset="-122"/>
                <a:ea typeface="楷体" pitchFamily="49" charset="-122"/>
              </a:rPr>
              <a:t>痴呆、淡漠、冲动控制及相关障碍）、自主神经功 能障碍（体位性低血压、便秘、流涎、泌尿功能障碍</a:t>
            </a:r>
            <a:r>
              <a:rPr lang="zh-CN" altLang="en-US" sz="2400" dirty="0" smtClean="0">
                <a:latin typeface="楷体" pitchFamily="49" charset="-122"/>
                <a:ea typeface="楷体" pitchFamily="49" charset="-122"/>
              </a:rPr>
              <a:t>、性功能</a:t>
            </a:r>
            <a:r>
              <a:rPr lang="zh-CN" altLang="en-US" sz="2400" dirty="0">
                <a:latin typeface="楷体" pitchFamily="49" charset="-122"/>
                <a:ea typeface="楷体" pitchFamily="49" charset="-122"/>
              </a:rPr>
              <a:t>障碍、与药物相关的胃肠不适、多汗等）、</a:t>
            </a:r>
            <a:r>
              <a:rPr lang="zh-CN" altLang="en-US" sz="2400" dirty="0" smtClean="0">
                <a:latin typeface="楷体" pitchFamily="49" charset="-122"/>
                <a:ea typeface="楷体" pitchFamily="49" charset="-122"/>
              </a:rPr>
              <a:t>睡眠</a:t>
            </a:r>
            <a:r>
              <a:rPr lang="en-US" altLang="zh-CN" sz="2400" dirty="0">
                <a:latin typeface="楷体" pitchFamily="49" charset="-122"/>
                <a:ea typeface="楷体" pitchFamily="49" charset="-122"/>
              </a:rPr>
              <a:t>⁃</a:t>
            </a:r>
            <a:r>
              <a:rPr lang="zh-CN" altLang="en-US" sz="2400" dirty="0">
                <a:latin typeface="楷体" pitchFamily="49" charset="-122"/>
                <a:ea typeface="楷体" pitchFamily="49" charset="-122"/>
              </a:rPr>
              <a:t>觉醒障碍（失眠或睡眠碎片化、日间过度嗜睡</a:t>
            </a:r>
            <a:r>
              <a:rPr lang="zh-CN" altLang="en-US" sz="2400" dirty="0" smtClean="0">
                <a:latin typeface="楷体" pitchFamily="49" charset="-122"/>
                <a:ea typeface="楷体" pitchFamily="49" charset="-122"/>
              </a:rPr>
              <a:t>和睡眠</a:t>
            </a:r>
            <a:r>
              <a:rPr lang="zh-CN" altLang="en-US" sz="2400" dirty="0">
                <a:latin typeface="楷体" pitchFamily="49" charset="-122"/>
                <a:ea typeface="楷体" pitchFamily="49" charset="-122"/>
              </a:rPr>
              <a:t>发作、快速眼球运动期睡眠行为障碍）、疼痛</a:t>
            </a:r>
            <a:r>
              <a:rPr lang="zh-CN" altLang="en-US" sz="2400" dirty="0" smtClean="0">
                <a:latin typeface="楷体" pitchFamily="49" charset="-122"/>
                <a:ea typeface="楷体" pitchFamily="49" charset="-122"/>
              </a:rPr>
              <a:t>、疲劳</a:t>
            </a:r>
            <a:r>
              <a:rPr lang="zh-CN" altLang="en-US" sz="2400" dirty="0">
                <a:latin typeface="楷体" pitchFamily="49" charset="-122"/>
                <a:ea typeface="楷体" pitchFamily="49" charset="-122"/>
              </a:rPr>
              <a:t>、嗅觉及视觉障碍</a:t>
            </a:r>
            <a:r>
              <a:rPr lang="zh-CN" altLang="en-US" sz="2400" dirty="0" smtClean="0">
                <a:latin typeface="楷体" pitchFamily="49" charset="-122"/>
                <a:ea typeface="楷体" pitchFamily="49" charset="-122"/>
              </a:rPr>
              <a:t>等。</a:t>
            </a:r>
            <a:endParaRPr lang="en-US" altLang="zh-CN" sz="2400" dirty="0" smtClean="0">
              <a:latin typeface="楷体" pitchFamily="49" charset="-122"/>
              <a:ea typeface="楷体" pitchFamily="49" charset="-122"/>
            </a:endParaRPr>
          </a:p>
          <a:p>
            <a:pPr>
              <a:lnSpc>
                <a:spcPts val="3600"/>
              </a:lnSpc>
            </a:pPr>
            <a:r>
              <a:rPr lang="zh-CN" altLang="en-US" sz="2400" dirty="0">
                <a:latin typeface="楷体" pitchFamily="49" charset="-122"/>
                <a:ea typeface="楷体" pitchFamily="49" charset="-122"/>
              </a:rPr>
              <a:t/>
            </a:r>
            <a:br>
              <a:rPr lang="zh-CN" altLang="en-US" sz="2400" dirty="0">
                <a:latin typeface="楷体" pitchFamily="49" charset="-122"/>
                <a:ea typeface="楷体" pitchFamily="49" charset="-122"/>
              </a:rPr>
            </a:br>
            <a:endParaRPr lang="zh-CN" altLang="en-US" dirty="0">
              <a:latin typeface="楷体" pitchFamily="49" charset="-122"/>
              <a:ea typeface="楷体" pitchFamily="49"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2252" y="1853731"/>
            <a:ext cx="4040372" cy="2797461"/>
          </a:xfrm>
          <a:prstGeom prst="rect">
            <a:avLst/>
          </a:prstGeom>
        </p:spPr>
      </p:pic>
      <p:sp>
        <p:nvSpPr>
          <p:cNvPr id="3" name="矩形 2"/>
          <p:cNvSpPr/>
          <p:nvPr/>
        </p:nvSpPr>
        <p:spPr>
          <a:xfrm>
            <a:off x="1842771" y="6306383"/>
            <a:ext cx="8619667" cy="461665"/>
          </a:xfrm>
          <a:prstGeom prst="rect">
            <a:avLst/>
          </a:prstGeom>
        </p:spPr>
        <p:txBody>
          <a:bodyPr wrap="none">
            <a:spAutoFit/>
          </a:bodyPr>
          <a:lstStyle/>
          <a:p>
            <a:r>
              <a:rPr lang="zh-CN" altLang="en-US" sz="2400" b="1" dirty="0" smtClean="0">
                <a:solidFill>
                  <a:schemeClr val="tx1">
                    <a:lumMod val="50000"/>
                    <a:lumOff val="50000"/>
                  </a:schemeClr>
                </a:solidFill>
                <a:latin typeface="华文楷体" pitchFamily="2" charset="-122"/>
                <a:ea typeface="华文楷体" pitchFamily="2" charset="-122"/>
              </a:rPr>
              <a:t>世界帕金森病日：每年</a:t>
            </a:r>
            <a:r>
              <a:rPr lang="zh-CN" altLang="en-US" sz="2400" b="1" dirty="0">
                <a:solidFill>
                  <a:schemeClr val="tx1">
                    <a:lumMod val="50000"/>
                    <a:lumOff val="50000"/>
                  </a:schemeClr>
                </a:solidFill>
                <a:latin typeface="华文楷体" pitchFamily="2" charset="-122"/>
                <a:ea typeface="华文楷体" pitchFamily="2" charset="-122"/>
              </a:rPr>
              <a:t>的</a:t>
            </a:r>
            <a:r>
              <a:rPr lang="en-US" altLang="zh-CN" sz="2400" b="1" dirty="0">
                <a:solidFill>
                  <a:schemeClr val="tx1">
                    <a:lumMod val="50000"/>
                    <a:lumOff val="50000"/>
                  </a:schemeClr>
                </a:solidFill>
                <a:latin typeface="华文楷体" pitchFamily="2" charset="-122"/>
                <a:ea typeface="华文楷体" pitchFamily="2" charset="-122"/>
              </a:rPr>
              <a:t>4</a:t>
            </a:r>
            <a:r>
              <a:rPr lang="zh-CN" altLang="en-US" sz="2400" b="1" dirty="0">
                <a:solidFill>
                  <a:schemeClr val="tx1">
                    <a:lumMod val="50000"/>
                    <a:lumOff val="50000"/>
                  </a:schemeClr>
                </a:solidFill>
                <a:latin typeface="华文楷体" pitchFamily="2" charset="-122"/>
                <a:ea typeface="华文楷体" pitchFamily="2" charset="-122"/>
              </a:rPr>
              <a:t>月</a:t>
            </a:r>
            <a:r>
              <a:rPr lang="en-US" altLang="zh-CN" sz="2400" b="1" dirty="0">
                <a:solidFill>
                  <a:schemeClr val="tx1">
                    <a:lumMod val="50000"/>
                    <a:lumOff val="50000"/>
                  </a:schemeClr>
                </a:solidFill>
                <a:latin typeface="华文楷体" pitchFamily="2" charset="-122"/>
                <a:ea typeface="华文楷体" pitchFamily="2" charset="-122"/>
              </a:rPr>
              <a:t>11</a:t>
            </a:r>
            <a:r>
              <a:rPr lang="zh-CN" altLang="en-US" sz="2400" b="1" dirty="0">
                <a:solidFill>
                  <a:schemeClr val="tx1">
                    <a:lumMod val="50000"/>
                    <a:lumOff val="50000"/>
                  </a:schemeClr>
                </a:solidFill>
                <a:latin typeface="华文楷体" pitchFamily="2" charset="-122"/>
                <a:ea typeface="华文楷体" pitchFamily="2" charset="-122"/>
              </a:rPr>
              <a:t>日被确定为“世界帕金森病日”</a:t>
            </a:r>
          </a:p>
        </p:txBody>
      </p:sp>
      <p:sp>
        <p:nvSpPr>
          <p:cNvPr id="5" name="TextBox 4"/>
          <p:cNvSpPr txBox="1"/>
          <p:nvPr/>
        </p:nvSpPr>
        <p:spPr>
          <a:xfrm>
            <a:off x="8442252" y="5483870"/>
            <a:ext cx="3595856" cy="523220"/>
          </a:xfrm>
          <a:prstGeom prst="rect">
            <a:avLst/>
          </a:prstGeom>
          <a:noFill/>
        </p:spPr>
        <p:txBody>
          <a:bodyPr wrap="none" rtlCol="0">
            <a:spAutoFit/>
          </a:bodyPr>
          <a:lstStyle/>
          <a:p>
            <a:r>
              <a:rPr lang="zh-CN" altLang="en-US" sz="2800" b="1" dirty="0">
                <a:solidFill>
                  <a:srgbClr val="0099FF"/>
                </a:solidFill>
                <a:latin typeface="楷体" pitchFamily="49" charset="-122"/>
                <a:ea typeface="楷体" pitchFamily="49" charset="-122"/>
              </a:rPr>
              <a:t>低病死率、高病残率 </a:t>
            </a:r>
          </a:p>
        </p:txBody>
      </p:sp>
    </p:spTree>
    <p:extLst>
      <p:ext uri="{BB962C8B-B14F-4D97-AF65-F5344CB8AC3E}">
        <p14:creationId xmlns:p14="http://schemas.microsoft.com/office/powerpoint/2010/main" val="130501099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722"/>
            <a:ext cx="12190476" cy="6858858"/>
          </a:xfrm>
          <a:prstGeom prst="rect">
            <a:avLst/>
          </a:prstGeom>
        </p:spPr>
      </p:pic>
      <p:sp>
        <p:nvSpPr>
          <p:cNvPr id="27" name="燕尾形 26"/>
          <p:cNvSpPr/>
          <p:nvPr/>
        </p:nvSpPr>
        <p:spPr>
          <a:xfrm>
            <a:off x="2197591" y="101241"/>
            <a:ext cx="280737" cy="344906"/>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TextBox 27"/>
          <p:cNvSpPr txBox="1"/>
          <p:nvPr/>
        </p:nvSpPr>
        <p:spPr>
          <a:xfrm>
            <a:off x="309311" y="46037"/>
            <a:ext cx="1980029" cy="400110"/>
          </a:xfrm>
          <a:prstGeom prst="rect">
            <a:avLst/>
          </a:prstGeom>
          <a:noFill/>
        </p:spPr>
        <p:txBody>
          <a:bodyPr wrap="none" rtlCol="0">
            <a:spAutoFit/>
          </a:bodyPr>
          <a:lstStyle/>
          <a:p>
            <a:r>
              <a:rPr lang="zh-CN" altLang="en-US" sz="2000" b="1" dirty="0" smtClean="0">
                <a:latin typeface="微软雅黑" pitchFamily="34" charset="-122"/>
                <a:ea typeface="微软雅黑" pitchFamily="34" charset="-122"/>
              </a:rPr>
              <a:t>帕金森诊断依据</a:t>
            </a:r>
            <a:endParaRPr lang="zh-CN" altLang="en-US" sz="2000" b="1" dirty="0">
              <a:latin typeface="微软雅黑" pitchFamily="34" charset="-122"/>
              <a:ea typeface="微软雅黑" pitchFamily="34" charset="-122"/>
            </a:endParaRPr>
          </a:p>
        </p:txBody>
      </p:sp>
      <p:cxnSp>
        <p:nvCxnSpPr>
          <p:cNvPr id="30" name="直接连接符 29"/>
          <p:cNvCxnSpPr/>
          <p:nvPr/>
        </p:nvCxnSpPr>
        <p:spPr>
          <a:xfrm>
            <a:off x="337288" y="435261"/>
            <a:ext cx="1924077" cy="0"/>
          </a:xfrm>
          <a:prstGeom prst="line">
            <a:avLst/>
          </a:prstGeom>
          <a:ln>
            <a:solidFill>
              <a:srgbClr val="0070C0"/>
            </a:solidFill>
          </a:ln>
        </p:spPr>
        <p:style>
          <a:lnRef idx="2">
            <a:schemeClr val="accent5"/>
          </a:lnRef>
          <a:fillRef idx="0">
            <a:schemeClr val="accent5"/>
          </a:fillRef>
          <a:effectRef idx="1">
            <a:schemeClr val="accent5"/>
          </a:effectRef>
          <a:fontRef idx="minor">
            <a:schemeClr val="tx1"/>
          </a:fontRef>
        </p:style>
      </p:cxnSp>
      <p:sp>
        <p:nvSpPr>
          <p:cNvPr id="2" name="TextBox 1"/>
          <p:cNvSpPr txBox="1"/>
          <p:nvPr/>
        </p:nvSpPr>
        <p:spPr>
          <a:xfrm>
            <a:off x="244209" y="703038"/>
            <a:ext cx="11767373" cy="6209392"/>
          </a:xfrm>
          <a:prstGeom prst="rect">
            <a:avLst/>
          </a:prstGeom>
          <a:noFill/>
        </p:spPr>
        <p:txBody>
          <a:bodyPr wrap="square" rtlCol="0">
            <a:spAutoFit/>
          </a:bodyPr>
          <a:lstStyle/>
          <a:p>
            <a:pPr>
              <a:lnSpc>
                <a:spcPts val="3000"/>
              </a:lnSpc>
            </a:pPr>
            <a:r>
              <a:rPr lang="zh-CN" altLang="en-US" sz="2400" dirty="0">
                <a:latin typeface="楷体" pitchFamily="49" charset="-122"/>
                <a:ea typeface="楷体" pitchFamily="49" charset="-122"/>
              </a:rPr>
              <a:t>确定帕金森综合征的诊断是帕金森病诊断的先决条件。帕金森综合征的诊断基于</a:t>
            </a:r>
            <a:r>
              <a:rPr lang="en-US" altLang="zh-CN" sz="2400" dirty="0">
                <a:latin typeface="楷体" pitchFamily="49" charset="-122"/>
                <a:ea typeface="楷体" pitchFamily="49" charset="-122"/>
              </a:rPr>
              <a:t>3</a:t>
            </a:r>
            <a:r>
              <a:rPr lang="zh-CN" altLang="en-US" sz="2400" dirty="0">
                <a:latin typeface="楷体" pitchFamily="49" charset="-122"/>
                <a:ea typeface="楷体" pitchFamily="49" charset="-122"/>
              </a:rPr>
              <a:t>个核心运动症状</a:t>
            </a:r>
            <a:r>
              <a:rPr lang="en-US" altLang="zh-CN" sz="2400" dirty="0">
                <a:latin typeface="楷体" pitchFamily="49" charset="-122"/>
                <a:ea typeface="楷体" pitchFamily="49" charset="-122"/>
              </a:rPr>
              <a:t>,</a:t>
            </a:r>
            <a:r>
              <a:rPr lang="zh-CN" altLang="en-US" sz="2400" dirty="0">
                <a:latin typeface="楷体" pitchFamily="49" charset="-122"/>
                <a:ea typeface="楷体" pitchFamily="49" charset="-122"/>
              </a:rPr>
              <a:t>即必备“运动迟缓”，以及“静止性震颤”或“肌强直”</a:t>
            </a:r>
            <a:r>
              <a:rPr lang="en-US" altLang="zh-CN" sz="2400" dirty="0">
                <a:latin typeface="楷体" pitchFamily="49" charset="-122"/>
                <a:ea typeface="楷体" pitchFamily="49" charset="-122"/>
              </a:rPr>
              <a:t>2</a:t>
            </a:r>
            <a:r>
              <a:rPr lang="zh-CN" altLang="en-US" sz="2400" dirty="0">
                <a:latin typeface="楷体" pitchFamily="49" charset="-122"/>
                <a:ea typeface="楷体" pitchFamily="49" charset="-122"/>
              </a:rPr>
              <a:t>项症状或体征中的</a:t>
            </a:r>
            <a:r>
              <a:rPr lang="en-US" altLang="zh-CN" sz="2400" dirty="0">
                <a:latin typeface="楷体" pitchFamily="49" charset="-122"/>
                <a:ea typeface="楷体" pitchFamily="49" charset="-122"/>
              </a:rPr>
              <a:t>1</a:t>
            </a:r>
            <a:r>
              <a:rPr lang="zh-CN" altLang="en-US" sz="2400" dirty="0">
                <a:latin typeface="楷体" pitchFamily="49" charset="-122"/>
                <a:ea typeface="楷体" pitchFamily="49" charset="-122"/>
              </a:rPr>
              <a:t>项</a:t>
            </a:r>
            <a:r>
              <a:rPr lang="zh-CN" altLang="en-US" sz="2400" dirty="0" smtClean="0">
                <a:latin typeface="楷体" pitchFamily="49" charset="-122"/>
                <a:ea typeface="楷体" pitchFamily="49" charset="-122"/>
              </a:rPr>
              <a:t>。</a:t>
            </a:r>
            <a:endParaRPr lang="en-US" altLang="zh-CN" sz="2400" dirty="0" smtClean="0">
              <a:latin typeface="楷体" pitchFamily="49" charset="-122"/>
              <a:ea typeface="楷体" pitchFamily="49" charset="-122"/>
            </a:endParaRPr>
          </a:p>
          <a:p>
            <a:pPr>
              <a:lnSpc>
                <a:spcPts val="3000"/>
              </a:lnSpc>
            </a:pPr>
            <a:r>
              <a:rPr lang="zh-CN" altLang="en-US" sz="2400" dirty="0">
                <a:latin typeface="楷体" pitchFamily="49" charset="-122"/>
                <a:ea typeface="楷体" pitchFamily="49" charset="-122"/>
              </a:rPr>
              <a:t>诊断标准指出“运动迟缓”、“静止性震颤”和“肌强直”</a:t>
            </a:r>
            <a:r>
              <a:rPr lang="en-US" altLang="zh-CN" sz="2400" dirty="0">
                <a:latin typeface="楷体" pitchFamily="49" charset="-122"/>
                <a:ea typeface="楷体" pitchFamily="49" charset="-122"/>
              </a:rPr>
              <a:t>3</a:t>
            </a:r>
            <a:r>
              <a:rPr lang="zh-CN" altLang="en-US" sz="2400" dirty="0">
                <a:latin typeface="楷体" pitchFamily="49" charset="-122"/>
                <a:ea typeface="楷体" pitchFamily="49" charset="-122"/>
              </a:rPr>
              <a:t>项核心运动症状的检查必须按照</a:t>
            </a:r>
            <a:r>
              <a:rPr lang="zh-CN" altLang="en-US" sz="2400" b="1" dirty="0">
                <a:solidFill>
                  <a:srgbClr val="00B0F0"/>
                </a:solidFill>
                <a:latin typeface="楷体" pitchFamily="49" charset="-122"/>
                <a:ea typeface="楷体" pitchFamily="49" charset="-122"/>
              </a:rPr>
              <a:t>统一帕金森病评估量表</a:t>
            </a:r>
            <a:r>
              <a:rPr lang="en-US" altLang="zh-CN" sz="2400" b="1" dirty="0">
                <a:solidFill>
                  <a:srgbClr val="00B0F0"/>
                </a:solidFill>
                <a:latin typeface="楷体" pitchFamily="49" charset="-122"/>
                <a:ea typeface="楷体" pitchFamily="49" charset="-122"/>
              </a:rPr>
              <a:t>(UPDRS)</a:t>
            </a:r>
            <a:r>
              <a:rPr lang="zh-CN" altLang="en-US" sz="2400" dirty="0">
                <a:latin typeface="楷体" pitchFamily="49" charset="-122"/>
                <a:ea typeface="楷体" pitchFamily="49" charset="-122"/>
              </a:rPr>
              <a:t>中所描述</a:t>
            </a:r>
            <a:r>
              <a:rPr lang="zh-CN" altLang="en-US" sz="2400" dirty="0" smtClean="0">
                <a:latin typeface="楷体" pitchFamily="49" charset="-122"/>
                <a:ea typeface="楷体" pitchFamily="49" charset="-122"/>
              </a:rPr>
              <a:t>的方法进行。</a:t>
            </a:r>
            <a:endParaRPr lang="en-US" altLang="zh-CN" sz="2400" dirty="0" smtClean="0">
              <a:latin typeface="楷体" pitchFamily="49" charset="-122"/>
              <a:ea typeface="楷体" pitchFamily="49" charset="-122"/>
            </a:endParaRPr>
          </a:p>
          <a:p>
            <a:pPr>
              <a:lnSpc>
                <a:spcPts val="3000"/>
              </a:lnSpc>
            </a:pPr>
            <a:endParaRPr lang="en-US" altLang="zh-CN" sz="2400" dirty="0">
              <a:latin typeface="楷体" pitchFamily="49" charset="-122"/>
              <a:ea typeface="楷体" pitchFamily="49" charset="-122"/>
            </a:endParaRPr>
          </a:p>
          <a:p>
            <a:pPr>
              <a:lnSpc>
                <a:spcPts val="3300"/>
              </a:lnSpc>
            </a:pPr>
            <a:r>
              <a:rPr lang="zh-CN" altLang="en-US" sz="2400" dirty="0" smtClean="0">
                <a:latin typeface="楷体" pitchFamily="49" charset="-122"/>
                <a:ea typeface="楷体" pitchFamily="49" charset="-122"/>
              </a:rPr>
              <a:t>一旦患者被明确诊断存在帕金森综合征表现，可按照以下标准进行临床诊断：</a:t>
            </a:r>
            <a:endParaRPr lang="en-US" altLang="zh-CN" sz="2400" dirty="0" smtClean="0">
              <a:latin typeface="楷体" pitchFamily="49" charset="-122"/>
              <a:ea typeface="楷体" pitchFamily="49" charset="-122"/>
            </a:endParaRPr>
          </a:p>
          <a:p>
            <a:pPr>
              <a:lnSpc>
                <a:spcPts val="3300"/>
              </a:lnSpc>
            </a:pPr>
            <a:r>
              <a:rPr lang="en-US" altLang="zh-CN" sz="2400" dirty="0" smtClean="0">
                <a:latin typeface="楷体" pitchFamily="49" charset="-122"/>
                <a:ea typeface="楷体" pitchFamily="49" charset="-122"/>
              </a:rPr>
              <a:t>1.</a:t>
            </a:r>
            <a:r>
              <a:rPr lang="zh-CN" altLang="en-US" sz="2400" dirty="0" smtClean="0">
                <a:latin typeface="楷体" pitchFamily="49" charset="-122"/>
                <a:ea typeface="楷体" pitchFamily="49" charset="-122"/>
              </a:rPr>
              <a:t>确诊帕金森需具备：</a:t>
            </a:r>
            <a:endParaRPr lang="en-US" altLang="zh-CN" sz="2400" dirty="0" smtClean="0">
              <a:latin typeface="楷体" pitchFamily="49" charset="-122"/>
              <a:ea typeface="楷体" pitchFamily="49" charset="-122"/>
            </a:endParaRPr>
          </a:p>
          <a:p>
            <a:pPr>
              <a:lnSpc>
                <a:spcPts val="3300"/>
              </a:lnSpc>
            </a:pPr>
            <a:r>
              <a:rPr lang="en-US" altLang="zh-CN" sz="2400" dirty="0" smtClean="0">
                <a:latin typeface="楷体" pitchFamily="49" charset="-122"/>
                <a:ea typeface="楷体" pitchFamily="49" charset="-122"/>
              </a:rPr>
              <a:t>  a.</a:t>
            </a:r>
            <a:r>
              <a:rPr lang="zh-CN" altLang="en-US" sz="2400" dirty="0" smtClean="0">
                <a:latin typeface="楷体" pitchFamily="49" charset="-122"/>
                <a:ea typeface="楷体" pitchFamily="49" charset="-122"/>
              </a:rPr>
              <a:t>不存在绝对排除标准</a:t>
            </a:r>
            <a:endParaRPr lang="en-US" altLang="zh-CN" sz="2400" dirty="0" smtClean="0">
              <a:latin typeface="楷体" pitchFamily="49" charset="-122"/>
              <a:ea typeface="楷体" pitchFamily="49" charset="-122"/>
            </a:endParaRPr>
          </a:p>
          <a:p>
            <a:pPr>
              <a:lnSpc>
                <a:spcPts val="3300"/>
              </a:lnSpc>
            </a:pPr>
            <a:r>
              <a:rPr lang="en-US" altLang="zh-CN" sz="2400" dirty="0" smtClean="0">
                <a:latin typeface="楷体" pitchFamily="49" charset="-122"/>
                <a:ea typeface="楷体" pitchFamily="49" charset="-122"/>
              </a:rPr>
              <a:t>  b.</a:t>
            </a:r>
            <a:r>
              <a:rPr lang="zh-CN" altLang="en-US" sz="2400" dirty="0" smtClean="0">
                <a:latin typeface="楷体" pitchFamily="49" charset="-122"/>
                <a:ea typeface="楷体" pitchFamily="49" charset="-122"/>
              </a:rPr>
              <a:t>至少存在</a:t>
            </a:r>
            <a:r>
              <a:rPr lang="en-US" altLang="zh-CN" sz="2400" dirty="0" smtClean="0">
                <a:latin typeface="楷体" pitchFamily="49" charset="-122"/>
                <a:ea typeface="楷体" pitchFamily="49" charset="-122"/>
              </a:rPr>
              <a:t>2</a:t>
            </a:r>
            <a:r>
              <a:rPr lang="zh-CN" altLang="en-US" sz="2400" dirty="0" smtClean="0">
                <a:latin typeface="楷体" pitchFamily="49" charset="-122"/>
                <a:ea typeface="楷体" pitchFamily="49" charset="-122"/>
              </a:rPr>
              <a:t>条支持标准</a:t>
            </a:r>
            <a:endParaRPr lang="en-US" altLang="zh-CN" sz="2400" dirty="0" smtClean="0">
              <a:latin typeface="楷体" pitchFamily="49" charset="-122"/>
              <a:ea typeface="楷体" pitchFamily="49" charset="-122"/>
            </a:endParaRPr>
          </a:p>
          <a:p>
            <a:pPr>
              <a:lnSpc>
                <a:spcPts val="3300"/>
              </a:lnSpc>
            </a:pPr>
            <a:r>
              <a:rPr lang="en-US" altLang="zh-CN" sz="2400" dirty="0" smtClean="0">
                <a:latin typeface="楷体" pitchFamily="49" charset="-122"/>
                <a:ea typeface="楷体" pitchFamily="49" charset="-122"/>
              </a:rPr>
              <a:t>  c.</a:t>
            </a:r>
            <a:r>
              <a:rPr lang="zh-CN" altLang="en-US" sz="2400" dirty="0" smtClean="0">
                <a:latin typeface="楷体" pitchFamily="49" charset="-122"/>
                <a:ea typeface="楷体" pitchFamily="49" charset="-122"/>
              </a:rPr>
              <a:t>没有警示征象</a:t>
            </a:r>
            <a:endParaRPr lang="en-US" altLang="zh-CN" sz="2400" dirty="0" smtClean="0">
              <a:latin typeface="楷体" pitchFamily="49" charset="-122"/>
              <a:ea typeface="楷体" pitchFamily="49" charset="-122"/>
            </a:endParaRPr>
          </a:p>
          <a:p>
            <a:pPr>
              <a:lnSpc>
                <a:spcPts val="3300"/>
              </a:lnSpc>
            </a:pPr>
            <a:r>
              <a:rPr lang="en-US" altLang="zh-CN" sz="2400" dirty="0" smtClean="0">
                <a:latin typeface="楷体" pitchFamily="49" charset="-122"/>
                <a:ea typeface="楷体" pitchFamily="49" charset="-122"/>
              </a:rPr>
              <a:t>2.</a:t>
            </a:r>
            <a:r>
              <a:rPr lang="zh-CN" altLang="en-US" sz="2400" dirty="0" smtClean="0">
                <a:latin typeface="楷体" pitchFamily="49" charset="-122"/>
                <a:ea typeface="楷体" pitchFamily="49" charset="-122"/>
              </a:rPr>
              <a:t>可能帕金森需具备：</a:t>
            </a:r>
            <a:endParaRPr lang="en-US" altLang="zh-CN" sz="2400" dirty="0" smtClean="0">
              <a:latin typeface="楷体" pitchFamily="49" charset="-122"/>
              <a:ea typeface="楷体" pitchFamily="49" charset="-122"/>
            </a:endParaRPr>
          </a:p>
          <a:p>
            <a:pPr>
              <a:lnSpc>
                <a:spcPts val="3300"/>
              </a:lnSpc>
            </a:pPr>
            <a:r>
              <a:rPr lang="en-US" altLang="zh-CN" sz="2400" dirty="0">
                <a:latin typeface="楷体" pitchFamily="49" charset="-122"/>
                <a:ea typeface="楷体" pitchFamily="49" charset="-122"/>
              </a:rPr>
              <a:t> </a:t>
            </a:r>
            <a:r>
              <a:rPr lang="en-US" altLang="zh-CN" sz="2400" dirty="0" smtClean="0">
                <a:latin typeface="楷体" pitchFamily="49" charset="-122"/>
                <a:ea typeface="楷体" pitchFamily="49" charset="-122"/>
              </a:rPr>
              <a:t> a.</a:t>
            </a:r>
            <a:r>
              <a:rPr lang="zh-CN" altLang="en-US" sz="2400" dirty="0" smtClean="0">
                <a:latin typeface="楷体" pitchFamily="49" charset="-122"/>
                <a:ea typeface="楷体" pitchFamily="49" charset="-122"/>
              </a:rPr>
              <a:t>不符合绝对排除标准</a:t>
            </a:r>
            <a:endParaRPr lang="en-US" altLang="zh-CN" sz="2400" dirty="0" smtClean="0">
              <a:latin typeface="楷体" pitchFamily="49" charset="-122"/>
              <a:ea typeface="楷体" pitchFamily="49" charset="-122"/>
            </a:endParaRPr>
          </a:p>
          <a:p>
            <a:pPr>
              <a:lnSpc>
                <a:spcPts val="3300"/>
              </a:lnSpc>
            </a:pPr>
            <a:r>
              <a:rPr lang="en-US" altLang="zh-CN" sz="2400" dirty="0">
                <a:latin typeface="楷体" pitchFamily="49" charset="-122"/>
                <a:ea typeface="楷体" pitchFamily="49" charset="-122"/>
              </a:rPr>
              <a:t> </a:t>
            </a:r>
            <a:r>
              <a:rPr lang="en-US" altLang="zh-CN" sz="2400" dirty="0" smtClean="0">
                <a:latin typeface="楷体" pitchFamily="49" charset="-122"/>
                <a:ea typeface="楷体" pitchFamily="49" charset="-122"/>
              </a:rPr>
              <a:t> b.</a:t>
            </a:r>
            <a:r>
              <a:rPr lang="zh-CN" altLang="en-US" sz="2400" dirty="0" smtClean="0">
                <a:latin typeface="楷体" pitchFamily="49" charset="-122"/>
                <a:ea typeface="楷体" pitchFamily="49" charset="-122"/>
              </a:rPr>
              <a:t>如果出现警示征象，需通过支持标准抵消。至少</a:t>
            </a:r>
            <a:r>
              <a:rPr lang="en-US" altLang="zh-CN" sz="2400" dirty="0" smtClean="0">
                <a:latin typeface="楷体" pitchFamily="49" charset="-122"/>
                <a:ea typeface="楷体" pitchFamily="49" charset="-122"/>
              </a:rPr>
              <a:t>1</a:t>
            </a:r>
            <a:r>
              <a:rPr lang="zh-CN" altLang="en-US" sz="2400" dirty="0" smtClean="0">
                <a:latin typeface="楷体" pitchFamily="49" charset="-122"/>
                <a:ea typeface="楷体" pitchFamily="49" charset="-122"/>
              </a:rPr>
              <a:t>抵</a:t>
            </a:r>
            <a:r>
              <a:rPr lang="en-US" altLang="zh-CN" sz="2400" dirty="0" smtClean="0">
                <a:latin typeface="楷体" pitchFamily="49" charset="-122"/>
                <a:ea typeface="楷体" pitchFamily="49" charset="-122"/>
              </a:rPr>
              <a:t>1</a:t>
            </a:r>
            <a:r>
              <a:rPr lang="zh-CN" altLang="en-US" sz="2400" dirty="0" smtClean="0">
                <a:latin typeface="楷体" pitchFamily="49" charset="-122"/>
                <a:ea typeface="楷体" pitchFamily="49" charset="-122"/>
              </a:rPr>
              <a:t>，</a:t>
            </a:r>
            <a:r>
              <a:rPr lang="en-US" altLang="zh-CN" sz="2400" dirty="0" smtClean="0">
                <a:latin typeface="楷体" pitchFamily="49" charset="-122"/>
                <a:ea typeface="楷体" pitchFamily="49" charset="-122"/>
              </a:rPr>
              <a:t>2</a:t>
            </a:r>
            <a:r>
              <a:rPr lang="zh-CN" altLang="en-US" sz="2400" dirty="0" smtClean="0">
                <a:latin typeface="楷体" pitchFamily="49" charset="-122"/>
                <a:ea typeface="楷体" pitchFamily="49" charset="-122"/>
              </a:rPr>
              <a:t>抵</a:t>
            </a:r>
            <a:r>
              <a:rPr lang="en-US" altLang="zh-CN" sz="2400" dirty="0" smtClean="0">
                <a:latin typeface="楷体" pitchFamily="49" charset="-122"/>
                <a:ea typeface="楷体" pitchFamily="49" charset="-122"/>
              </a:rPr>
              <a:t>2</a:t>
            </a:r>
            <a:r>
              <a:rPr lang="zh-CN" altLang="en-US" sz="2400" dirty="0" smtClean="0">
                <a:latin typeface="楷体" pitchFamily="49" charset="-122"/>
                <a:ea typeface="楷体" pitchFamily="49" charset="-122"/>
              </a:rPr>
              <a:t>，＞</a:t>
            </a:r>
            <a:r>
              <a:rPr lang="en-US" altLang="zh-CN" sz="2400" dirty="0" smtClean="0">
                <a:latin typeface="楷体" pitchFamily="49" charset="-122"/>
                <a:ea typeface="楷体" pitchFamily="49" charset="-122"/>
              </a:rPr>
              <a:t>2</a:t>
            </a:r>
            <a:r>
              <a:rPr lang="zh-CN" altLang="en-US" sz="2400" dirty="0" smtClean="0">
                <a:latin typeface="楷体" pitchFamily="49" charset="-122"/>
                <a:ea typeface="楷体" pitchFamily="49" charset="-122"/>
              </a:rPr>
              <a:t>警示征象则诊断     </a:t>
            </a:r>
            <a:endParaRPr lang="en-US" altLang="zh-CN" sz="2400" dirty="0" smtClean="0">
              <a:latin typeface="楷体" pitchFamily="49" charset="-122"/>
              <a:ea typeface="楷体" pitchFamily="49" charset="-122"/>
            </a:endParaRPr>
          </a:p>
          <a:p>
            <a:pPr>
              <a:lnSpc>
                <a:spcPts val="3300"/>
              </a:lnSpc>
            </a:pPr>
            <a:r>
              <a:rPr lang="en-US" altLang="zh-CN" sz="2400" dirty="0">
                <a:latin typeface="楷体" pitchFamily="49" charset="-122"/>
                <a:ea typeface="楷体" pitchFamily="49" charset="-122"/>
              </a:rPr>
              <a:t> </a:t>
            </a:r>
            <a:r>
              <a:rPr lang="en-US" altLang="zh-CN" sz="2400" dirty="0" smtClean="0">
                <a:latin typeface="楷体" pitchFamily="49" charset="-122"/>
                <a:ea typeface="楷体" pitchFamily="49" charset="-122"/>
              </a:rPr>
              <a:t>   </a:t>
            </a:r>
            <a:r>
              <a:rPr lang="zh-CN" altLang="en-US" sz="2400" dirty="0" smtClean="0">
                <a:latin typeface="楷体" pitchFamily="49" charset="-122"/>
                <a:ea typeface="楷体" pitchFamily="49" charset="-122"/>
              </a:rPr>
              <a:t>不成立</a:t>
            </a:r>
            <a:endParaRPr lang="en-US" altLang="zh-CN" sz="2400" dirty="0">
              <a:latin typeface="楷体" pitchFamily="49" charset="-122"/>
              <a:ea typeface="楷体" pitchFamily="49" charset="-122"/>
            </a:endParaRPr>
          </a:p>
        </p:txBody>
      </p:sp>
      <p:sp>
        <p:nvSpPr>
          <p:cNvPr id="5" name="左箭头 4">
            <a:hlinkClick r:id="rId3" action="ppaction://hlinksldjump"/>
          </p:cNvPr>
          <p:cNvSpPr/>
          <p:nvPr/>
        </p:nvSpPr>
        <p:spPr>
          <a:xfrm>
            <a:off x="11027229" y="124599"/>
            <a:ext cx="685800" cy="472365"/>
          </a:xfrm>
          <a:prstGeom prst="leftArrow">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6" name="直接连接符 5">
            <a:hlinkClick r:id="rId4" tooltip="统一帕金森评分量表"/>
          </p:cNvPr>
          <p:cNvCxnSpPr/>
          <p:nvPr/>
        </p:nvCxnSpPr>
        <p:spPr>
          <a:xfrm flipV="1">
            <a:off x="1277553" y="2590801"/>
            <a:ext cx="4034675" cy="21772"/>
          </a:xfrm>
          <a:prstGeom prst="line">
            <a:avLst/>
          </a:prstGeom>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923507"/>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722"/>
            <a:ext cx="12190476" cy="6858858"/>
          </a:xfrm>
          <a:prstGeom prst="rect">
            <a:avLst/>
          </a:prstGeom>
        </p:spPr>
      </p:pic>
      <p:sp>
        <p:nvSpPr>
          <p:cNvPr id="11" name="燕尾形 10"/>
          <p:cNvSpPr/>
          <p:nvPr/>
        </p:nvSpPr>
        <p:spPr>
          <a:xfrm>
            <a:off x="2197591" y="101241"/>
            <a:ext cx="280737" cy="344906"/>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TextBox 11"/>
          <p:cNvSpPr txBox="1"/>
          <p:nvPr/>
        </p:nvSpPr>
        <p:spPr>
          <a:xfrm>
            <a:off x="309311" y="46037"/>
            <a:ext cx="1980029" cy="400110"/>
          </a:xfrm>
          <a:prstGeom prst="rect">
            <a:avLst/>
          </a:prstGeom>
          <a:noFill/>
        </p:spPr>
        <p:txBody>
          <a:bodyPr wrap="none" rtlCol="0">
            <a:spAutoFit/>
          </a:bodyPr>
          <a:lstStyle/>
          <a:p>
            <a:r>
              <a:rPr lang="zh-CN" altLang="en-US" sz="2000" b="1" dirty="0" smtClean="0">
                <a:latin typeface="微软雅黑" pitchFamily="34" charset="-122"/>
                <a:ea typeface="微软雅黑" pitchFamily="34" charset="-122"/>
              </a:rPr>
              <a:t>帕金森诊断依据</a:t>
            </a:r>
            <a:endParaRPr lang="zh-CN" altLang="en-US" sz="2000" b="1" dirty="0">
              <a:latin typeface="微软雅黑" pitchFamily="34" charset="-122"/>
              <a:ea typeface="微软雅黑" pitchFamily="34" charset="-122"/>
            </a:endParaRPr>
          </a:p>
        </p:txBody>
      </p:sp>
      <p:cxnSp>
        <p:nvCxnSpPr>
          <p:cNvPr id="13" name="直接连接符 12"/>
          <p:cNvCxnSpPr/>
          <p:nvPr/>
        </p:nvCxnSpPr>
        <p:spPr>
          <a:xfrm>
            <a:off x="337288" y="435261"/>
            <a:ext cx="1924077" cy="0"/>
          </a:xfrm>
          <a:prstGeom prst="line">
            <a:avLst/>
          </a:prstGeom>
          <a:ln>
            <a:solidFill>
              <a:srgbClr val="0070C0"/>
            </a:solidFill>
          </a:ln>
        </p:spPr>
        <p:style>
          <a:lnRef idx="2">
            <a:schemeClr val="accent5"/>
          </a:lnRef>
          <a:fillRef idx="0">
            <a:schemeClr val="accent5"/>
          </a:fillRef>
          <a:effectRef idx="1">
            <a:schemeClr val="accent5"/>
          </a:effectRef>
          <a:fontRef idx="minor">
            <a:schemeClr val="tx1"/>
          </a:fontRef>
        </p:style>
      </p:cxnSp>
      <p:graphicFrame>
        <p:nvGraphicFramePr>
          <p:cNvPr id="8" name="表格 7"/>
          <p:cNvGraphicFramePr>
            <a:graphicFrameLocks noGrp="1"/>
          </p:cNvGraphicFramePr>
          <p:nvPr>
            <p:extLst>
              <p:ext uri="{D42A27DB-BD31-4B8C-83A1-F6EECF244321}">
                <p14:modId xmlns:p14="http://schemas.microsoft.com/office/powerpoint/2010/main" val="2381373204"/>
              </p:ext>
            </p:extLst>
          </p:nvPr>
        </p:nvGraphicFramePr>
        <p:xfrm>
          <a:off x="414957" y="1158741"/>
          <a:ext cx="11200099" cy="5334000"/>
        </p:xfrm>
        <a:graphic>
          <a:graphicData uri="http://schemas.openxmlformats.org/drawingml/2006/table">
            <a:tbl>
              <a:tblPr firstRow="1" bandRow="1">
                <a:tableStyleId>{073A0DAA-6AF3-43AB-8588-CEC1D06C72B9}</a:tableStyleId>
              </a:tblPr>
              <a:tblGrid>
                <a:gridCol w="905691"/>
                <a:gridCol w="10294408"/>
              </a:tblGrid>
              <a:tr h="370840">
                <a:tc>
                  <a:txBody>
                    <a:bodyPr/>
                    <a:lstStyle/>
                    <a:p>
                      <a:pPr algn="ctr"/>
                      <a:r>
                        <a:rPr lang="zh-CN" altLang="en-US" sz="2400" dirty="0" smtClean="0">
                          <a:solidFill>
                            <a:schemeClr val="tx1"/>
                          </a:solidFill>
                          <a:latin typeface="楷体" pitchFamily="49" charset="-122"/>
                          <a:ea typeface="楷体" pitchFamily="49" charset="-122"/>
                        </a:rPr>
                        <a:t>一</a:t>
                      </a:r>
                      <a:endParaRPr lang="zh-CN" altLang="en-US" sz="2400" dirty="0">
                        <a:solidFill>
                          <a:schemeClr val="tx1"/>
                        </a:solidFill>
                        <a:latin typeface="楷体" pitchFamily="49" charset="-122"/>
                        <a:ea typeface="楷体"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2000" b="0" i="0" kern="1200" dirty="0" smtClean="0">
                          <a:solidFill>
                            <a:schemeClr val="tx1"/>
                          </a:solidFill>
                          <a:effectLst/>
                          <a:latin typeface="楷体" pitchFamily="49" charset="-122"/>
                          <a:ea typeface="楷体" pitchFamily="49" charset="-122"/>
                          <a:cs typeface="+mn-cs"/>
                        </a:rPr>
                        <a:t>存在明确的小脑性共济失调，或者小脑性眼动异常</a:t>
                      </a:r>
                      <a:r>
                        <a:rPr lang="en-US" altLang="zh-CN" sz="2000" b="0" i="0" kern="1200" dirty="0" smtClean="0">
                          <a:solidFill>
                            <a:schemeClr val="tx1"/>
                          </a:solidFill>
                          <a:effectLst/>
                          <a:latin typeface="楷体" pitchFamily="49" charset="-122"/>
                          <a:ea typeface="楷体" pitchFamily="49" charset="-122"/>
                          <a:cs typeface="+mn-cs"/>
                        </a:rPr>
                        <a:t>(</a:t>
                      </a:r>
                      <a:r>
                        <a:rPr lang="zh-CN" altLang="en-US" sz="2000" b="0" i="0" kern="1200" dirty="0" smtClean="0">
                          <a:solidFill>
                            <a:schemeClr val="tx1"/>
                          </a:solidFill>
                          <a:effectLst/>
                          <a:latin typeface="楷体" pitchFamily="49" charset="-122"/>
                          <a:ea typeface="楷体" pitchFamily="49" charset="-122"/>
                          <a:cs typeface="+mn-cs"/>
                        </a:rPr>
                        <a:t>持续的凝视诱发的眼震、巨大方波跳动、超节律扫视</a:t>
                      </a:r>
                      <a:r>
                        <a:rPr lang="en-US" altLang="zh-CN" sz="2000" b="0" i="0" kern="1200" dirty="0" smtClean="0">
                          <a:solidFill>
                            <a:schemeClr val="tx1"/>
                          </a:solidFill>
                          <a:effectLst/>
                          <a:latin typeface="楷体" pitchFamily="49" charset="-122"/>
                          <a:ea typeface="楷体" pitchFamily="49" charset="-122"/>
                          <a:cs typeface="+mn-cs"/>
                        </a:rPr>
                        <a:t>)</a:t>
                      </a:r>
                      <a:r>
                        <a:rPr lang="zh-CN" altLang="en-US" sz="2000" b="0" i="0" kern="1200" dirty="0" smtClean="0">
                          <a:solidFill>
                            <a:schemeClr val="tx1"/>
                          </a:solidFill>
                          <a:effectLst/>
                          <a:latin typeface="楷体" pitchFamily="49" charset="-122"/>
                          <a:ea typeface="楷体" pitchFamily="49" charset="-122"/>
                          <a:cs typeface="+mn-cs"/>
                        </a:rPr>
                        <a:t>。</a:t>
                      </a:r>
                      <a:endParaRPr lang="zh-CN" altLang="en-US" sz="2000" dirty="0">
                        <a:solidFill>
                          <a:schemeClr val="tx1"/>
                        </a:solidFill>
                        <a:latin typeface="楷体" pitchFamily="49" charset="-122"/>
                        <a:ea typeface="楷体"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zh-CN" altLang="en-US" sz="2400" dirty="0" smtClean="0">
                          <a:solidFill>
                            <a:schemeClr val="tx1"/>
                          </a:solidFill>
                          <a:latin typeface="楷体" pitchFamily="49" charset="-122"/>
                          <a:ea typeface="楷体" pitchFamily="49" charset="-122"/>
                        </a:rPr>
                        <a:t>二</a:t>
                      </a:r>
                      <a:endParaRPr lang="zh-CN" altLang="en-US" sz="2400" dirty="0">
                        <a:solidFill>
                          <a:schemeClr val="tx1"/>
                        </a:solidFill>
                        <a:latin typeface="楷体" pitchFamily="49" charset="-122"/>
                        <a:ea typeface="楷体"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2000" b="0" i="0" kern="1200" dirty="0" smtClean="0">
                          <a:solidFill>
                            <a:schemeClr val="dk1"/>
                          </a:solidFill>
                          <a:effectLst/>
                          <a:latin typeface="楷体" pitchFamily="49" charset="-122"/>
                          <a:ea typeface="楷体" pitchFamily="49" charset="-122"/>
                          <a:cs typeface="+mn-cs"/>
                        </a:rPr>
                        <a:t>出现向下的垂直性核上性凝视麻痹，或者向下的垂直性扫视选择性减慢。</a:t>
                      </a:r>
                      <a:endParaRPr lang="zh-CN" altLang="en-US" sz="2000" dirty="0">
                        <a:solidFill>
                          <a:schemeClr val="tx1"/>
                        </a:solidFill>
                        <a:latin typeface="楷体" pitchFamily="49" charset="-122"/>
                        <a:ea typeface="楷体"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zh-CN" altLang="en-US" sz="2400" dirty="0" smtClean="0">
                          <a:solidFill>
                            <a:schemeClr val="tx1"/>
                          </a:solidFill>
                          <a:latin typeface="楷体" pitchFamily="49" charset="-122"/>
                          <a:ea typeface="楷体" pitchFamily="49" charset="-122"/>
                        </a:rPr>
                        <a:t>三</a:t>
                      </a:r>
                      <a:endParaRPr lang="zh-CN" altLang="en-US" sz="2400" dirty="0">
                        <a:solidFill>
                          <a:schemeClr val="tx1"/>
                        </a:solidFill>
                        <a:latin typeface="楷体" pitchFamily="49" charset="-122"/>
                        <a:ea typeface="楷体"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2000" b="0" i="0" kern="1200" dirty="0" smtClean="0">
                          <a:solidFill>
                            <a:schemeClr val="dk1"/>
                          </a:solidFill>
                          <a:effectLst/>
                          <a:latin typeface="楷体" pitchFamily="49" charset="-122"/>
                          <a:ea typeface="楷体" pitchFamily="49" charset="-122"/>
                          <a:cs typeface="+mn-cs"/>
                        </a:rPr>
                        <a:t>在发病后</a:t>
                      </a:r>
                      <a:r>
                        <a:rPr lang="en-US" altLang="zh-CN" sz="2000" b="0" i="0" kern="1200" dirty="0" smtClean="0">
                          <a:solidFill>
                            <a:schemeClr val="dk1"/>
                          </a:solidFill>
                          <a:effectLst/>
                          <a:latin typeface="楷体" pitchFamily="49" charset="-122"/>
                          <a:ea typeface="楷体" pitchFamily="49" charset="-122"/>
                          <a:cs typeface="+mn-cs"/>
                        </a:rPr>
                        <a:t>5</a:t>
                      </a:r>
                      <a:r>
                        <a:rPr lang="zh-CN" altLang="en-US" sz="2000" b="0" i="0" kern="1200" dirty="0" smtClean="0">
                          <a:solidFill>
                            <a:schemeClr val="dk1"/>
                          </a:solidFill>
                          <a:effectLst/>
                          <a:latin typeface="楷体" pitchFamily="49" charset="-122"/>
                          <a:ea typeface="楷体" pitchFamily="49" charset="-122"/>
                          <a:cs typeface="+mn-cs"/>
                        </a:rPr>
                        <a:t>年内，患者被诊断为高度怀疑的行为变异型额颞叶痴呆或原发性进行性失语。</a:t>
                      </a:r>
                      <a:endParaRPr lang="zh-CN" altLang="en-US" sz="2000" dirty="0">
                        <a:solidFill>
                          <a:schemeClr val="tx1"/>
                        </a:solidFill>
                        <a:latin typeface="楷体" pitchFamily="49" charset="-122"/>
                        <a:ea typeface="楷体"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zh-CN" altLang="en-US" sz="2400" dirty="0" smtClean="0">
                          <a:solidFill>
                            <a:schemeClr val="tx1"/>
                          </a:solidFill>
                          <a:latin typeface="楷体" pitchFamily="49" charset="-122"/>
                          <a:ea typeface="楷体" pitchFamily="49" charset="-122"/>
                        </a:rPr>
                        <a:t>四</a:t>
                      </a:r>
                      <a:endParaRPr lang="zh-CN" altLang="en-US" sz="2400" dirty="0">
                        <a:solidFill>
                          <a:schemeClr val="tx1"/>
                        </a:solidFill>
                        <a:latin typeface="楷体" pitchFamily="49" charset="-122"/>
                        <a:ea typeface="楷体"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2000" b="0" i="0" kern="1200" dirty="0" smtClean="0">
                          <a:solidFill>
                            <a:schemeClr val="dk1"/>
                          </a:solidFill>
                          <a:effectLst/>
                          <a:latin typeface="楷体" pitchFamily="49" charset="-122"/>
                          <a:ea typeface="楷体" pitchFamily="49" charset="-122"/>
                          <a:cs typeface="+mn-cs"/>
                        </a:rPr>
                        <a:t>发病</a:t>
                      </a:r>
                      <a:r>
                        <a:rPr lang="en-US" altLang="zh-CN" sz="2000" b="0" i="0" kern="1200" dirty="0" smtClean="0">
                          <a:solidFill>
                            <a:schemeClr val="dk1"/>
                          </a:solidFill>
                          <a:effectLst/>
                          <a:latin typeface="楷体" pitchFamily="49" charset="-122"/>
                          <a:ea typeface="楷体" pitchFamily="49" charset="-122"/>
                          <a:cs typeface="+mn-cs"/>
                        </a:rPr>
                        <a:t>3</a:t>
                      </a:r>
                      <a:r>
                        <a:rPr lang="zh-CN" altLang="en-US" sz="2000" b="0" i="0" kern="1200" dirty="0" smtClean="0">
                          <a:solidFill>
                            <a:schemeClr val="dk1"/>
                          </a:solidFill>
                          <a:effectLst/>
                          <a:latin typeface="楷体" pitchFamily="49" charset="-122"/>
                          <a:ea typeface="楷体" pitchFamily="49" charset="-122"/>
                          <a:cs typeface="+mn-cs"/>
                        </a:rPr>
                        <a:t>年后仍局限于下肢的帕金森样症状。</a:t>
                      </a:r>
                      <a:endParaRPr lang="zh-CN" altLang="en-US" sz="2000" dirty="0">
                        <a:solidFill>
                          <a:schemeClr val="tx1"/>
                        </a:solidFill>
                        <a:latin typeface="楷体" pitchFamily="49" charset="-122"/>
                        <a:ea typeface="楷体"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zh-CN" altLang="en-US" sz="2400" dirty="0" smtClean="0">
                          <a:solidFill>
                            <a:schemeClr val="tx1"/>
                          </a:solidFill>
                          <a:latin typeface="楷体" pitchFamily="49" charset="-122"/>
                          <a:ea typeface="楷体" pitchFamily="49" charset="-122"/>
                        </a:rPr>
                        <a:t>五</a:t>
                      </a:r>
                      <a:endParaRPr lang="zh-CN" altLang="en-US" sz="2400" dirty="0">
                        <a:solidFill>
                          <a:schemeClr val="tx1"/>
                        </a:solidFill>
                        <a:latin typeface="楷体" pitchFamily="49" charset="-122"/>
                        <a:ea typeface="楷体"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2000" b="0" i="0" kern="1200" dirty="0" smtClean="0">
                          <a:solidFill>
                            <a:schemeClr val="dk1"/>
                          </a:solidFill>
                          <a:effectLst/>
                          <a:latin typeface="楷体" pitchFamily="49" charset="-122"/>
                          <a:ea typeface="楷体" pitchFamily="49" charset="-122"/>
                          <a:cs typeface="+mn-cs"/>
                        </a:rPr>
                        <a:t>多巴胺受体阻滞剂或多巴胺耗竭剂治疗诱导的帕金森综合征，其剂量和时程与药物性帕金森综合征相一致。</a:t>
                      </a:r>
                      <a:endParaRPr lang="zh-CN" altLang="en-US" sz="2000" dirty="0">
                        <a:solidFill>
                          <a:schemeClr val="tx1"/>
                        </a:solidFill>
                        <a:latin typeface="楷体" pitchFamily="49" charset="-122"/>
                        <a:ea typeface="楷体"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zh-CN" altLang="en-US" sz="2400" dirty="0" smtClean="0">
                          <a:solidFill>
                            <a:schemeClr val="tx1"/>
                          </a:solidFill>
                          <a:latin typeface="楷体" pitchFamily="49" charset="-122"/>
                          <a:ea typeface="楷体" pitchFamily="49" charset="-122"/>
                        </a:rPr>
                        <a:t>六</a:t>
                      </a:r>
                      <a:endParaRPr lang="zh-CN" altLang="en-US" sz="2400" dirty="0">
                        <a:solidFill>
                          <a:schemeClr val="tx1"/>
                        </a:solidFill>
                        <a:latin typeface="楷体" pitchFamily="49" charset="-122"/>
                        <a:ea typeface="楷体"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2000" b="0" i="0" kern="1200" dirty="0" smtClean="0">
                          <a:solidFill>
                            <a:schemeClr val="dk1"/>
                          </a:solidFill>
                          <a:effectLst/>
                          <a:latin typeface="楷体" pitchFamily="49" charset="-122"/>
                          <a:ea typeface="楷体" pitchFamily="49" charset="-122"/>
                          <a:cs typeface="+mn-cs"/>
                        </a:rPr>
                        <a:t>尽管病情为中等严重程度</a:t>
                      </a:r>
                      <a:r>
                        <a:rPr lang="en-US" altLang="zh-CN" sz="2000" b="0" i="0" kern="1200" dirty="0" smtClean="0">
                          <a:solidFill>
                            <a:schemeClr val="dk1"/>
                          </a:solidFill>
                          <a:effectLst/>
                          <a:latin typeface="楷体" pitchFamily="49" charset="-122"/>
                          <a:ea typeface="楷体" pitchFamily="49" charset="-122"/>
                          <a:cs typeface="+mn-cs"/>
                        </a:rPr>
                        <a:t>(</a:t>
                      </a:r>
                      <a:r>
                        <a:rPr lang="zh-CN" altLang="en-US" sz="2000" b="0" i="0" kern="1200" dirty="0" smtClean="0">
                          <a:solidFill>
                            <a:schemeClr val="dk1"/>
                          </a:solidFill>
                          <a:effectLst/>
                          <a:latin typeface="楷体" pitchFamily="49" charset="-122"/>
                          <a:ea typeface="楷体" pitchFamily="49" charset="-122"/>
                          <a:cs typeface="+mn-cs"/>
                        </a:rPr>
                        <a:t>即根据</a:t>
                      </a:r>
                      <a:r>
                        <a:rPr lang="en-US" altLang="zh-CN" sz="2000" b="0" i="0" kern="1200" dirty="0" smtClean="0">
                          <a:solidFill>
                            <a:schemeClr val="dk1"/>
                          </a:solidFill>
                          <a:effectLst/>
                          <a:latin typeface="楷体" pitchFamily="49" charset="-122"/>
                          <a:ea typeface="楷体" pitchFamily="49" charset="-122"/>
                          <a:cs typeface="+mn-cs"/>
                        </a:rPr>
                        <a:t>MDS-UPDRS</a:t>
                      </a:r>
                      <a:r>
                        <a:rPr lang="zh-CN" altLang="en-US" sz="2000" b="0" i="0" kern="1200" dirty="0" smtClean="0">
                          <a:solidFill>
                            <a:schemeClr val="dk1"/>
                          </a:solidFill>
                          <a:effectLst/>
                          <a:latin typeface="楷体" pitchFamily="49" charset="-122"/>
                          <a:ea typeface="楷体" pitchFamily="49" charset="-122"/>
                          <a:cs typeface="+mn-cs"/>
                        </a:rPr>
                        <a:t>，评定肌强直或运动迟缓的计分大于</a:t>
                      </a:r>
                      <a:r>
                        <a:rPr lang="en-US" altLang="zh-CN" sz="2000" b="0" i="0" kern="1200" dirty="0" smtClean="0">
                          <a:solidFill>
                            <a:schemeClr val="dk1"/>
                          </a:solidFill>
                          <a:effectLst/>
                          <a:latin typeface="楷体" pitchFamily="49" charset="-122"/>
                          <a:ea typeface="楷体" pitchFamily="49" charset="-122"/>
                          <a:cs typeface="+mn-cs"/>
                        </a:rPr>
                        <a:t>2</a:t>
                      </a:r>
                      <a:r>
                        <a:rPr lang="zh-CN" altLang="en-US" sz="2000" b="0" i="0" kern="1200" dirty="0" smtClean="0">
                          <a:solidFill>
                            <a:schemeClr val="dk1"/>
                          </a:solidFill>
                          <a:effectLst/>
                          <a:latin typeface="楷体" pitchFamily="49" charset="-122"/>
                          <a:ea typeface="楷体" pitchFamily="49" charset="-122"/>
                          <a:cs typeface="+mn-cs"/>
                        </a:rPr>
                        <a:t>分</a:t>
                      </a:r>
                      <a:r>
                        <a:rPr lang="en-US" altLang="zh-CN" sz="2000" b="0" i="0" kern="1200" dirty="0" smtClean="0">
                          <a:solidFill>
                            <a:schemeClr val="dk1"/>
                          </a:solidFill>
                          <a:effectLst/>
                          <a:latin typeface="楷体" pitchFamily="49" charset="-122"/>
                          <a:ea typeface="楷体" pitchFamily="49" charset="-122"/>
                          <a:cs typeface="+mn-cs"/>
                        </a:rPr>
                        <a:t>)</a:t>
                      </a:r>
                      <a:r>
                        <a:rPr lang="zh-CN" altLang="en-US" sz="2000" b="0" i="0" kern="1200" dirty="0" smtClean="0">
                          <a:solidFill>
                            <a:schemeClr val="dk1"/>
                          </a:solidFill>
                          <a:effectLst/>
                          <a:latin typeface="楷体" pitchFamily="49" charset="-122"/>
                          <a:ea typeface="楷体" pitchFamily="49" charset="-122"/>
                          <a:cs typeface="+mn-cs"/>
                        </a:rPr>
                        <a:t>，但患者对高剂量</a:t>
                      </a:r>
                      <a:r>
                        <a:rPr lang="en-US" altLang="zh-CN" sz="2000" b="0" i="0" kern="1200" dirty="0" smtClean="0">
                          <a:solidFill>
                            <a:schemeClr val="dk1"/>
                          </a:solidFill>
                          <a:effectLst/>
                          <a:latin typeface="楷体" pitchFamily="49" charset="-122"/>
                          <a:ea typeface="楷体" pitchFamily="49" charset="-122"/>
                          <a:cs typeface="+mn-cs"/>
                        </a:rPr>
                        <a:t>(</a:t>
                      </a:r>
                      <a:r>
                        <a:rPr lang="zh-CN" altLang="en-US" sz="2000" b="0" i="0" kern="1200" dirty="0" smtClean="0">
                          <a:solidFill>
                            <a:schemeClr val="dk1"/>
                          </a:solidFill>
                          <a:effectLst/>
                          <a:latin typeface="楷体" pitchFamily="49" charset="-122"/>
                          <a:ea typeface="楷体" pitchFamily="49" charset="-122"/>
                          <a:cs typeface="+mn-cs"/>
                        </a:rPr>
                        <a:t>不少于</a:t>
                      </a:r>
                      <a:r>
                        <a:rPr lang="en-US" altLang="zh-CN" sz="2000" b="0" i="0" kern="1200" dirty="0" smtClean="0">
                          <a:solidFill>
                            <a:schemeClr val="dk1"/>
                          </a:solidFill>
                          <a:effectLst/>
                          <a:latin typeface="楷体" pitchFamily="49" charset="-122"/>
                          <a:ea typeface="楷体" pitchFamily="49" charset="-122"/>
                          <a:cs typeface="+mn-cs"/>
                        </a:rPr>
                        <a:t>600 mg/d)</a:t>
                      </a:r>
                      <a:r>
                        <a:rPr lang="zh-CN" altLang="en-US" sz="2000" b="0" i="0" kern="1200" dirty="0" smtClean="0">
                          <a:solidFill>
                            <a:schemeClr val="dk1"/>
                          </a:solidFill>
                          <a:effectLst/>
                          <a:latin typeface="楷体" pitchFamily="49" charset="-122"/>
                          <a:ea typeface="楷体" pitchFamily="49" charset="-122"/>
                          <a:cs typeface="+mn-cs"/>
                        </a:rPr>
                        <a:t>左旋多巴治疗缺乏显著的治疗应答。</a:t>
                      </a:r>
                      <a:endParaRPr lang="zh-CN" altLang="en-US" sz="2000" dirty="0">
                        <a:solidFill>
                          <a:schemeClr val="tx1"/>
                        </a:solidFill>
                        <a:latin typeface="楷体" pitchFamily="49" charset="-122"/>
                        <a:ea typeface="楷体"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zh-CN" altLang="en-US" sz="2400" dirty="0" smtClean="0">
                          <a:solidFill>
                            <a:schemeClr val="tx1"/>
                          </a:solidFill>
                          <a:latin typeface="楷体" pitchFamily="49" charset="-122"/>
                          <a:ea typeface="楷体" pitchFamily="49" charset="-122"/>
                        </a:rPr>
                        <a:t>七</a:t>
                      </a:r>
                      <a:endParaRPr lang="zh-CN" altLang="en-US" sz="2400" dirty="0">
                        <a:solidFill>
                          <a:schemeClr val="tx1"/>
                        </a:solidFill>
                        <a:latin typeface="楷体" pitchFamily="49" charset="-122"/>
                        <a:ea typeface="楷体"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2000" b="0" i="0" kern="1200" dirty="0" smtClean="0">
                          <a:solidFill>
                            <a:schemeClr val="dk1"/>
                          </a:solidFill>
                          <a:effectLst/>
                          <a:latin typeface="楷体" pitchFamily="49" charset="-122"/>
                          <a:ea typeface="楷体" pitchFamily="49" charset="-122"/>
                          <a:cs typeface="+mn-cs"/>
                        </a:rPr>
                        <a:t>存在明确的皮质复合感觉丧失</a:t>
                      </a:r>
                      <a:r>
                        <a:rPr lang="en-US" altLang="zh-CN" sz="2000" b="0" i="0" kern="1200" dirty="0" smtClean="0">
                          <a:solidFill>
                            <a:schemeClr val="dk1"/>
                          </a:solidFill>
                          <a:effectLst/>
                          <a:latin typeface="楷体" pitchFamily="49" charset="-122"/>
                          <a:ea typeface="楷体" pitchFamily="49" charset="-122"/>
                          <a:cs typeface="+mn-cs"/>
                        </a:rPr>
                        <a:t>(</a:t>
                      </a:r>
                      <a:r>
                        <a:rPr lang="zh-CN" altLang="en-US" sz="2000" b="0" i="0" kern="1200" dirty="0" smtClean="0">
                          <a:solidFill>
                            <a:schemeClr val="dk1"/>
                          </a:solidFill>
                          <a:effectLst/>
                          <a:latin typeface="楷体" pitchFamily="49" charset="-122"/>
                          <a:ea typeface="楷体" pitchFamily="49" charset="-122"/>
                          <a:cs typeface="+mn-cs"/>
                        </a:rPr>
                        <a:t>如在主要感觉器官完整的情况下出现皮肤书写觉和实体辨别觉损害</a:t>
                      </a:r>
                      <a:r>
                        <a:rPr lang="en-US" altLang="zh-CN" sz="2000" b="0" i="0" kern="1200" dirty="0" smtClean="0">
                          <a:solidFill>
                            <a:schemeClr val="dk1"/>
                          </a:solidFill>
                          <a:effectLst/>
                          <a:latin typeface="楷体" pitchFamily="49" charset="-122"/>
                          <a:ea typeface="楷体" pitchFamily="49" charset="-122"/>
                          <a:cs typeface="+mn-cs"/>
                        </a:rPr>
                        <a:t>)</a:t>
                      </a:r>
                      <a:r>
                        <a:rPr lang="zh-CN" altLang="en-US" sz="2000" b="0" i="0" kern="1200" dirty="0" smtClean="0">
                          <a:solidFill>
                            <a:schemeClr val="dk1"/>
                          </a:solidFill>
                          <a:effectLst/>
                          <a:latin typeface="楷体" pitchFamily="49" charset="-122"/>
                          <a:ea typeface="楷体" pitchFamily="49" charset="-122"/>
                          <a:cs typeface="+mn-cs"/>
                        </a:rPr>
                        <a:t>，以及存在明确的肢体观念运动性失用或进行性失语。</a:t>
                      </a:r>
                      <a:endParaRPr lang="zh-CN" altLang="en-US" sz="2000" dirty="0">
                        <a:solidFill>
                          <a:schemeClr val="tx1"/>
                        </a:solidFill>
                        <a:latin typeface="楷体" pitchFamily="49" charset="-122"/>
                        <a:ea typeface="楷体"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zh-CN" altLang="en-US" sz="2400" dirty="0" smtClean="0">
                          <a:solidFill>
                            <a:schemeClr val="tx1"/>
                          </a:solidFill>
                          <a:latin typeface="楷体" pitchFamily="49" charset="-122"/>
                          <a:ea typeface="楷体" pitchFamily="49" charset="-122"/>
                        </a:rPr>
                        <a:t>八</a:t>
                      </a:r>
                      <a:endParaRPr lang="zh-CN" altLang="en-US" sz="2400" dirty="0">
                        <a:solidFill>
                          <a:schemeClr val="tx1"/>
                        </a:solidFill>
                        <a:latin typeface="楷体" pitchFamily="49" charset="-122"/>
                        <a:ea typeface="楷体"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2000" b="0" i="0" kern="1200" dirty="0" smtClean="0">
                          <a:solidFill>
                            <a:schemeClr val="dk1"/>
                          </a:solidFill>
                          <a:effectLst/>
                          <a:latin typeface="楷体" pitchFamily="49" charset="-122"/>
                          <a:ea typeface="楷体" pitchFamily="49" charset="-122"/>
                          <a:cs typeface="+mn-cs"/>
                        </a:rPr>
                        <a:t>分子神经影像学检查突触前多巴胺能系统功能正常。</a:t>
                      </a:r>
                      <a:endParaRPr lang="zh-CN" altLang="en-US" sz="2000" dirty="0">
                        <a:solidFill>
                          <a:schemeClr val="tx1"/>
                        </a:solidFill>
                        <a:latin typeface="楷体" pitchFamily="49" charset="-122"/>
                        <a:ea typeface="楷体"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zh-CN" altLang="en-US" sz="2400" dirty="0" smtClean="0">
                          <a:solidFill>
                            <a:schemeClr val="tx1"/>
                          </a:solidFill>
                          <a:latin typeface="楷体" pitchFamily="49" charset="-122"/>
                          <a:ea typeface="楷体" pitchFamily="49" charset="-122"/>
                        </a:rPr>
                        <a:t>九</a:t>
                      </a:r>
                      <a:endParaRPr lang="zh-CN" altLang="en-US" sz="2400" dirty="0">
                        <a:solidFill>
                          <a:schemeClr val="tx1"/>
                        </a:solidFill>
                        <a:latin typeface="楷体" pitchFamily="49" charset="-122"/>
                        <a:ea typeface="楷体"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2000" b="0" i="0" kern="1200" dirty="0" smtClean="0">
                          <a:solidFill>
                            <a:schemeClr val="dk1"/>
                          </a:solidFill>
                          <a:effectLst/>
                          <a:latin typeface="楷体" pitchFamily="49" charset="-122"/>
                          <a:ea typeface="楷体" pitchFamily="49" charset="-122"/>
                          <a:cs typeface="+mn-cs"/>
                        </a:rPr>
                        <a:t>存在明确可导致帕金森综合征或疑似与患者症状相关的其他疾病，或者基于全面诊断评估，由专业医师判断其可能为其他综合征，而非帕金森病。</a:t>
                      </a:r>
                      <a:endParaRPr lang="zh-CN" altLang="en-US" sz="2000" dirty="0">
                        <a:solidFill>
                          <a:schemeClr val="tx1"/>
                        </a:solidFill>
                        <a:latin typeface="楷体" pitchFamily="49" charset="-122"/>
                        <a:ea typeface="楷体"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0" name="TextBox 9"/>
          <p:cNvSpPr txBox="1"/>
          <p:nvPr/>
        </p:nvSpPr>
        <p:spPr>
          <a:xfrm>
            <a:off x="427167" y="697076"/>
            <a:ext cx="2533747" cy="461665"/>
          </a:xfrm>
          <a:prstGeom prst="rect">
            <a:avLst/>
          </a:prstGeom>
          <a:noFill/>
        </p:spPr>
        <p:txBody>
          <a:bodyPr wrap="square" rtlCol="0">
            <a:spAutoFit/>
          </a:bodyPr>
          <a:lstStyle/>
          <a:p>
            <a:r>
              <a:rPr lang="zh-CN" altLang="en-US" sz="2400" b="1" dirty="0">
                <a:latin typeface="楷体" pitchFamily="49" charset="-122"/>
                <a:ea typeface="楷体" pitchFamily="49" charset="-122"/>
              </a:rPr>
              <a:t>绝对</a:t>
            </a:r>
            <a:r>
              <a:rPr lang="zh-CN" altLang="en-US" sz="2400" b="1" dirty="0" smtClean="0">
                <a:latin typeface="楷体" pitchFamily="49" charset="-122"/>
                <a:ea typeface="楷体" pitchFamily="49" charset="-122"/>
              </a:rPr>
              <a:t>排除标准：</a:t>
            </a:r>
            <a:endParaRPr lang="zh-CN" altLang="en-US" sz="2400" b="1" dirty="0">
              <a:latin typeface="楷体" pitchFamily="49" charset="-122"/>
              <a:ea typeface="楷体" pitchFamily="49" charset="-122"/>
            </a:endParaRPr>
          </a:p>
        </p:txBody>
      </p:sp>
      <p:sp>
        <p:nvSpPr>
          <p:cNvPr id="9" name="左箭头 8">
            <a:hlinkClick r:id="rId3" action="ppaction://hlinksldjump"/>
          </p:cNvPr>
          <p:cNvSpPr/>
          <p:nvPr/>
        </p:nvSpPr>
        <p:spPr>
          <a:xfrm>
            <a:off x="11027229" y="124599"/>
            <a:ext cx="685800" cy="472365"/>
          </a:xfrm>
          <a:prstGeom prst="leftArrow">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Tree>
    <p:extLst>
      <p:ext uri="{BB962C8B-B14F-4D97-AF65-F5344CB8AC3E}">
        <p14:creationId xmlns:p14="http://schemas.microsoft.com/office/powerpoint/2010/main" val="1373577570"/>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 y="0"/>
            <a:ext cx="12190476" cy="6858858"/>
          </a:xfrm>
          <a:prstGeom prst="rect">
            <a:avLst/>
          </a:prstGeom>
        </p:spPr>
      </p:pic>
      <p:sp>
        <p:nvSpPr>
          <p:cNvPr id="11" name="燕尾形 10"/>
          <p:cNvSpPr/>
          <p:nvPr/>
        </p:nvSpPr>
        <p:spPr>
          <a:xfrm>
            <a:off x="2197591" y="101241"/>
            <a:ext cx="280737" cy="344906"/>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TextBox 11"/>
          <p:cNvSpPr txBox="1"/>
          <p:nvPr/>
        </p:nvSpPr>
        <p:spPr>
          <a:xfrm>
            <a:off x="309311" y="46037"/>
            <a:ext cx="1980029" cy="400110"/>
          </a:xfrm>
          <a:prstGeom prst="rect">
            <a:avLst/>
          </a:prstGeom>
          <a:noFill/>
        </p:spPr>
        <p:txBody>
          <a:bodyPr wrap="none" rtlCol="0">
            <a:spAutoFit/>
          </a:bodyPr>
          <a:lstStyle/>
          <a:p>
            <a:r>
              <a:rPr lang="zh-CN" altLang="en-US" sz="2000" b="1" dirty="0" smtClean="0">
                <a:latin typeface="微软雅黑" pitchFamily="34" charset="-122"/>
                <a:ea typeface="微软雅黑" pitchFamily="34" charset="-122"/>
              </a:rPr>
              <a:t>帕金森诊断依据</a:t>
            </a:r>
            <a:endParaRPr lang="zh-CN" altLang="en-US" sz="2000" b="1" dirty="0">
              <a:latin typeface="微软雅黑" pitchFamily="34" charset="-122"/>
              <a:ea typeface="微软雅黑" pitchFamily="34" charset="-122"/>
            </a:endParaRPr>
          </a:p>
        </p:txBody>
      </p:sp>
      <p:cxnSp>
        <p:nvCxnSpPr>
          <p:cNvPr id="13" name="直接连接符 12"/>
          <p:cNvCxnSpPr/>
          <p:nvPr/>
        </p:nvCxnSpPr>
        <p:spPr>
          <a:xfrm>
            <a:off x="337288" y="435261"/>
            <a:ext cx="1924077" cy="0"/>
          </a:xfrm>
          <a:prstGeom prst="line">
            <a:avLst/>
          </a:prstGeom>
          <a:ln>
            <a:solidFill>
              <a:srgbClr val="0070C0"/>
            </a:solidFill>
          </a:ln>
        </p:spPr>
        <p:style>
          <a:lnRef idx="2">
            <a:schemeClr val="accent5"/>
          </a:lnRef>
          <a:fillRef idx="0">
            <a:schemeClr val="accent5"/>
          </a:fillRef>
          <a:effectRef idx="1">
            <a:schemeClr val="accent5"/>
          </a:effectRef>
          <a:fontRef idx="minor">
            <a:schemeClr val="tx1"/>
          </a:fontRef>
        </p:style>
      </p:cxnSp>
      <p:graphicFrame>
        <p:nvGraphicFramePr>
          <p:cNvPr id="8" name="表格 7"/>
          <p:cNvGraphicFramePr>
            <a:graphicFrameLocks noGrp="1"/>
          </p:cNvGraphicFramePr>
          <p:nvPr>
            <p:extLst>
              <p:ext uri="{D42A27DB-BD31-4B8C-83A1-F6EECF244321}">
                <p14:modId xmlns:p14="http://schemas.microsoft.com/office/powerpoint/2010/main" val="801082401"/>
              </p:ext>
            </p:extLst>
          </p:nvPr>
        </p:nvGraphicFramePr>
        <p:xfrm>
          <a:off x="414957" y="1158741"/>
          <a:ext cx="11200099" cy="3840480"/>
        </p:xfrm>
        <a:graphic>
          <a:graphicData uri="http://schemas.openxmlformats.org/drawingml/2006/table">
            <a:tbl>
              <a:tblPr firstRow="1" bandRow="1">
                <a:tableStyleId>{073A0DAA-6AF3-43AB-8588-CEC1D06C72B9}</a:tableStyleId>
              </a:tblPr>
              <a:tblGrid>
                <a:gridCol w="905691"/>
                <a:gridCol w="10294408"/>
              </a:tblGrid>
              <a:tr h="370840">
                <a:tc>
                  <a:txBody>
                    <a:bodyPr/>
                    <a:lstStyle/>
                    <a:p>
                      <a:pPr algn="ctr"/>
                      <a:r>
                        <a:rPr lang="zh-CN" altLang="en-US" sz="2400" dirty="0" smtClean="0">
                          <a:solidFill>
                            <a:schemeClr val="tx1"/>
                          </a:solidFill>
                          <a:latin typeface="楷体" pitchFamily="49" charset="-122"/>
                          <a:ea typeface="楷体" pitchFamily="49" charset="-122"/>
                        </a:rPr>
                        <a:t>一</a:t>
                      </a:r>
                      <a:endParaRPr lang="zh-CN" altLang="en-US" sz="2400" dirty="0">
                        <a:solidFill>
                          <a:schemeClr val="tx1"/>
                        </a:solidFill>
                        <a:latin typeface="楷体" pitchFamily="49" charset="-122"/>
                        <a:ea typeface="楷体"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2000" b="0" i="0" kern="1200" dirty="0" smtClean="0">
                          <a:solidFill>
                            <a:schemeClr val="tx1"/>
                          </a:solidFill>
                          <a:effectLst/>
                          <a:latin typeface="楷体" pitchFamily="49" charset="-122"/>
                          <a:ea typeface="楷体" pitchFamily="49" charset="-122"/>
                          <a:cs typeface="+mn-cs"/>
                        </a:rPr>
                        <a:t>患者对多巴胺能药物的治疗明确且显著有效。在初始治疗期间，患者的功能可恢复或接近至正常水平。在没有明确记录的情况下，初始治疗的显著应答可定义为以下两种情况：（</a:t>
                      </a:r>
                      <a:r>
                        <a:rPr lang="en-US" altLang="zh-CN" sz="2000" b="0" i="0" kern="1200" dirty="0" smtClean="0">
                          <a:solidFill>
                            <a:schemeClr val="tx1"/>
                          </a:solidFill>
                          <a:effectLst/>
                          <a:latin typeface="楷体" pitchFamily="49" charset="-122"/>
                          <a:ea typeface="楷体" pitchFamily="49" charset="-122"/>
                          <a:cs typeface="+mn-cs"/>
                        </a:rPr>
                        <a:t>1</a:t>
                      </a:r>
                      <a:r>
                        <a:rPr lang="zh-CN" altLang="en-US" sz="2000" b="0" i="0" kern="1200" dirty="0" smtClean="0">
                          <a:solidFill>
                            <a:schemeClr val="tx1"/>
                          </a:solidFill>
                          <a:effectLst/>
                          <a:latin typeface="楷体" pitchFamily="49" charset="-122"/>
                          <a:ea typeface="楷体" pitchFamily="49" charset="-122"/>
                          <a:cs typeface="+mn-cs"/>
                        </a:rPr>
                        <a:t>）药物剂量增加时症状显著改善，剂量减少时症状显著加重。以上改变可通过客观评分（治疗后</a:t>
                      </a:r>
                      <a:r>
                        <a:rPr lang="en-US" altLang="zh-CN" sz="2000" b="0" i="0" kern="1200" dirty="0" smtClean="0">
                          <a:solidFill>
                            <a:schemeClr val="tx1"/>
                          </a:solidFill>
                          <a:effectLst/>
                          <a:latin typeface="楷体" pitchFamily="49" charset="-122"/>
                          <a:ea typeface="楷体" pitchFamily="49" charset="-122"/>
                          <a:cs typeface="+mn-cs"/>
                        </a:rPr>
                        <a:t>UPDRS-III</a:t>
                      </a:r>
                      <a:r>
                        <a:rPr lang="zh-CN" altLang="en-US" sz="2000" b="0" i="0" kern="1200" dirty="0" smtClean="0">
                          <a:solidFill>
                            <a:schemeClr val="tx1"/>
                          </a:solidFill>
                          <a:effectLst/>
                          <a:latin typeface="楷体" pitchFamily="49" charset="-122"/>
                          <a:ea typeface="楷体" pitchFamily="49" charset="-122"/>
                          <a:cs typeface="+mn-cs"/>
                        </a:rPr>
                        <a:t>评分改善超过</a:t>
                      </a:r>
                      <a:r>
                        <a:rPr lang="en-US" altLang="zh-CN" sz="2000" b="0" i="0" kern="1200" dirty="0" smtClean="0">
                          <a:solidFill>
                            <a:schemeClr val="tx1"/>
                          </a:solidFill>
                          <a:effectLst/>
                          <a:latin typeface="楷体" pitchFamily="49" charset="-122"/>
                          <a:ea typeface="楷体" pitchFamily="49" charset="-122"/>
                          <a:cs typeface="+mn-cs"/>
                        </a:rPr>
                        <a:t>30%</a:t>
                      </a:r>
                      <a:r>
                        <a:rPr lang="zh-CN" altLang="en-US" sz="2000" b="0" i="0" kern="1200" dirty="0" smtClean="0">
                          <a:solidFill>
                            <a:schemeClr val="tx1"/>
                          </a:solidFill>
                          <a:effectLst/>
                          <a:latin typeface="楷体" pitchFamily="49" charset="-122"/>
                          <a:ea typeface="楷体" pitchFamily="49" charset="-122"/>
                          <a:cs typeface="+mn-cs"/>
                        </a:rPr>
                        <a:t>）或主观描述（由患者或看护者提供的可靠而显著的病情改变）来确定；（</a:t>
                      </a:r>
                      <a:r>
                        <a:rPr lang="en-US" altLang="zh-CN" sz="2000" b="0" i="0" kern="1200" dirty="0" smtClean="0">
                          <a:solidFill>
                            <a:schemeClr val="tx1"/>
                          </a:solidFill>
                          <a:effectLst/>
                          <a:latin typeface="楷体" pitchFamily="49" charset="-122"/>
                          <a:ea typeface="楷体" pitchFamily="49" charset="-122"/>
                          <a:cs typeface="+mn-cs"/>
                        </a:rPr>
                        <a:t>2</a:t>
                      </a:r>
                      <a:r>
                        <a:rPr lang="zh-CN" altLang="en-US" sz="2000" b="0" i="0" kern="1200" dirty="0" smtClean="0">
                          <a:solidFill>
                            <a:schemeClr val="tx1"/>
                          </a:solidFill>
                          <a:effectLst/>
                          <a:latin typeface="楷体" pitchFamily="49" charset="-122"/>
                          <a:ea typeface="楷体" pitchFamily="49" charset="-122"/>
                          <a:cs typeface="+mn-cs"/>
                        </a:rPr>
                        <a:t>）存在明确且显著的开关期症状波动，并在某种程度上包括可预测的剂末现象。</a:t>
                      </a:r>
                      <a:endParaRPr lang="zh-CN" altLang="en-US" sz="2400" dirty="0">
                        <a:solidFill>
                          <a:schemeClr val="tx1"/>
                        </a:solidFill>
                        <a:latin typeface="楷体" pitchFamily="49" charset="-122"/>
                        <a:ea typeface="楷体"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zh-CN" altLang="en-US" sz="2400" smtClean="0">
                          <a:solidFill>
                            <a:schemeClr val="tx1"/>
                          </a:solidFill>
                          <a:latin typeface="楷体" pitchFamily="49" charset="-122"/>
                          <a:ea typeface="楷体" pitchFamily="49" charset="-122"/>
                        </a:rPr>
                        <a:t>二</a:t>
                      </a:r>
                      <a:endParaRPr lang="zh-CN" altLang="en-US" sz="2400" dirty="0">
                        <a:solidFill>
                          <a:schemeClr val="tx1"/>
                        </a:solidFill>
                        <a:latin typeface="楷体" pitchFamily="49" charset="-122"/>
                        <a:ea typeface="楷体"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2000" b="0" i="0" kern="1200" dirty="0" smtClean="0">
                          <a:solidFill>
                            <a:schemeClr val="tx1"/>
                          </a:solidFill>
                          <a:effectLst/>
                          <a:latin typeface="楷体" pitchFamily="49" charset="-122"/>
                          <a:ea typeface="楷体" pitchFamily="49" charset="-122"/>
                          <a:cs typeface="+mn-cs"/>
                        </a:rPr>
                        <a:t>出现左旋多巴诱导的异动症。</a:t>
                      </a:r>
                      <a:endParaRPr lang="zh-CN" altLang="en-US" sz="2400" dirty="0">
                        <a:solidFill>
                          <a:schemeClr val="tx1"/>
                        </a:solidFill>
                        <a:latin typeface="楷体" pitchFamily="49" charset="-122"/>
                        <a:ea typeface="楷体"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zh-CN" altLang="en-US" sz="2400" smtClean="0">
                          <a:solidFill>
                            <a:schemeClr val="tx1"/>
                          </a:solidFill>
                          <a:latin typeface="楷体" pitchFamily="49" charset="-122"/>
                          <a:ea typeface="楷体" pitchFamily="49" charset="-122"/>
                        </a:rPr>
                        <a:t>三</a:t>
                      </a:r>
                      <a:endParaRPr lang="zh-CN" altLang="en-US" sz="2400" dirty="0">
                        <a:solidFill>
                          <a:schemeClr val="tx1"/>
                        </a:solidFill>
                        <a:latin typeface="楷体" pitchFamily="49" charset="-122"/>
                        <a:ea typeface="楷体"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2000" b="0" i="0" kern="1200" dirty="0" smtClean="0">
                          <a:solidFill>
                            <a:schemeClr val="tx1"/>
                          </a:solidFill>
                          <a:effectLst/>
                          <a:latin typeface="楷体" pitchFamily="49" charset="-122"/>
                          <a:ea typeface="楷体" pitchFamily="49" charset="-122"/>
                          <a:cs typeface="+mn-cs"/>
                        </a:rPr>
                        <a:t>临床体检观察到单个肢体的静止性震颤（既往或本次检査）。</a:t>
                      </a:r>
                      <a:endParaRPr lang="zh-CN" altLang="en-US" sz="2400" dirty="0">
                        <a:solidFill>
                          <a:schemeClr val="tx1"/>
                        </a:solidFill>
                        <a:latin typeface="楷体" pitchFamily="49" charset="-122"/>
                        <a:ea typeface="楷体"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zh-CN" altLang="en-US" sz="2400" smtClean="0">
                          <a:solidFill>
                            <a:schemeClr val="tx1"/>
                          </a:solidFill>
                          <a:latin typeface="楷体" pitchFamily="49" charset="-122"/>
                          <a:ea typeface="楷体" pitchFamily="49" charset="-122"/>
                        </a:rPr>
                        <a:t>四</a:t>
                      </a:r>
                      <a:endParaRPr lang="zh-CN" altLang="en-US" sz="2400" dirty="0">
                        <a:solidFill>
                          <a:schemeClr val="tx1"/>
                        </a:solidFill>
                        <a:latin typeface="楷体" pitchFamily="49" charset="-122"/>
                        <a:ea typeface="楷体"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2000" b="0" i="0" kern="1200" dirty="0" smtClean="0">
                          <a:solidFill>
                            <a:schemeClr val="tx1"/>
                          </a:solidFill>
                          <a:effectLst/>
                          <a:latin typeface="楷体" pitchFamily="49" charset="-122"/>
                          <a:ea typeface="楷体" pitchFamily="49" charset="-122"/>
                          <a:cs typeface="+mn-cs"/>
                        </a:rPr>
                        <a:t>以下辅助检测阳性有助于鉴别帕金森病与非典型性帕金森综合征：存在嗅觉减退或丧失，或头颅超声显示黑质异常高回声（</a:t>
                      </a:r>
                      <a:r>
                        <a:rPr lang="en-US" altLang="zh-CN" sz="2000" b="0" i="0" kern="1200" dirty="0" smtClean="0">
                          <a:solidFill>
                            <a:schemeClr val="tx1"/>
                          </a:solidFill>
                          <a:effectLst/>
                          <a:latin typeface="楷体" pitchFamily="49" charset="-122"/>
                          <a:ea typeface="楷体" pitchFamily="49" charset="-122"/>
                          <a:cs typeface="+mn-cs"/>
                        </a:rPr>
                        <a:t>&gt;20mm</a:t>
                      </a:r>
                      <a:r>
                        <a:rPr lang="en-US" altLang="zh-CN" sz="2000" b="0" i="0" kern="1200" baseline="30000" dirty="0" smtClean="0">
                          <a:solidFill>
                            <a:schemeClr val="tx1"/>
                          </a:solidFill>
                          <a:effectLst/>
                          <a:latin typeface="楷体" pitchFamily="49" charset="-122"/>
                          <a:ea typeface="楷体" pitchFamily="49" charset="-122"/>
                          <a:cs typeface="+mn-cs"/>
                        </a:rPr>
                        <a:t>2</a:t>
                      </a:r>
                      <a:r>
                        <a:rPr lang="zh-CN" altLang="en-US" sz="2000" b="0" i="0" kern="1200" dirty="0" smtClean="0">
                          <a:solidFill>
                            <a:schemeClr val="tx1"/>
                          </a:solidFill>
                          <a:effectLst/>
                          <a:latin typeface="楷体" pitchFamily="49" charset="-122"/>
                          <a:ea typeface="楷体" pitchFamily="49" charset="-122"/>
                          <a:cs typeface="+mn-cs"/>
                        </a:rPr>
                        <a:t>），或心脏间碘苄胍闪烁显像法显示心脏去交感神经支配。</a:t>
                      </a:r>
                      <a:endParaRPr lang="zh-CN" altLang="en-US" sz="2400" dirty="0">
                        <a:solidFill>
                          <a:schemeClr val="tx1"/>
                        </a:solidFill>
                        <a:latin typeface="楷体" pitchFamily="49" charset="-122"/>
                        <a:ea typeface="楷体"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0" name="TextBox 9"/>
          <p:cNvSpPr txBox="1"/>
          <p:nvPr/>
        </p:nvSpPr>
        <p:spPr>
          <a:xfrm>
            <a:off x="427167" y="697076"/>
            <a:ext cx="2533747" cy="461665"/>
          </a:xfrm>
          <a:prstGeom prst="rect">
            <a:avLst/>
          </a:prstGeom>
          <a:noFill/>
        </p:spPr>
        <p:txBody>
          <a:bodyPr wrap="square" rtlCol="0">
            <a:spAutoFit/>
          </a:bodyPr>
          <a:lstStyle/>
          <a:p>
            <a:r>
              <a:rPr lang="zh-CN" altLang="en-US" sz="2400" b="1" dirty="0" smtClean="0">
                <a:latin typeface="楷体" pitchFamily="49" charset="-122"/>
                <a:ea typeface="楷体" pitchFamily="49" charset="-122"/>
              </a:rPr>
              <a:t>支持标准：</a:t>
            </a:r>
            <a:endParaRPr lang="zh-CN" altLang="en-US" sz="2400" b="1" dirty="0">
              <a:latin typeface="楷体" pitchFamily="49" charset="-122"/>
              <a:ea typeface="楷体" pitchFamily="49" charset="-122"/>
            </a:endParaRPr>
          </a:p>
        </p:txBody>
      </p:sp>
      <p:sp>
        <p:nvSpPr>
          <p:cNvPr id="9" name="左箭头 8">
            <a:hlinkClick r:id="rId3" action="ppaction://hlinksldjump"/>
          </p:cNvPr>
          <p:cNvSpPr/>
          <p:nvPr/>
        </p:nvSpPr>
        <p:spPr>
          <a:xfrm>
            <a:off x="11027229" y="124599"/>
            <a:ext cx="685800" cy="472365"/>
          </a:xfrm>
          <a:prstGeom prst="leftArrow">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Tree>
    <p:extLst>
      <p:ext uri="{BB962C8B-B14F-4D97-AF65-F5344CB8AC3E}">
        <p14:creationId xmlns:p14="http://schemas.microsoft.com/office/powerpoint/2010/main" val="3726434447"/>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 y="-177895"/>
            <a:ext cx="12190476" cy="6858858"/>
          </a:xfrm>
          <a:prstGeom prst="rect">
            <a:avLst/>
          </a:prstGeom>
        </p:spPr>
      </p:pic>
      <p:sp>
        <p:nvSpPr>
          <p:cNvPr id="11" name="燕尾形 10"/>
          <p:cNvSpPr/>
          <p:nvPr/>
        </p:nvSpPr>
        <p:spPr>
          <a:xfrm>
            <a:off x="2197591" y="101241"/>
            <a:ext cx="280737" cy="344906"/>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TextBox 11"/>
          <p:cNvSpPr txBox="1"/>
          <p:nvPr/>
        </p:nvSpPr>
        <p:spPr>
          <a:xfrm>
            <a:off x="309311" y="46037"/>
            <a:ext cx="1980029" cy="400110"/>
          </a:xfrm>
          <a:prstGeom prst="rect">
            <a:avLst/>
          </a:prstGeom>
          <a:noFill/>
        </p:spPr>
        <p:txBody>
          <a:bodyPr wrap="none" rtlCol="0">
            <a:spAutoFit/>
          </a:bodyPr>
          <a:lstStyle/>
          <a:p>
            <a:r>
              <a:rPr lang="zh-CN" altLang="en-US" sz="2000" b="1" dirty="0" smtClean="0">
                <a:latin typeface="微软雅黑" pitchFamily="34" charset="-122"/>
                <a:ea typeface="微软雅黑" pitchFamily="34" charset="-122"/>
              </a:rPr>
              <a:t>帕金森诊断依据</a:t>
            </a:r>
            <a:endParaRPr lang="zh-CN" altLang="en-US" sz="2000" b="1" dirty="0">
              <a:latin typeface="微软雅黑" pitchFamily="34" charset="-122"/>
              <a:ea typeface="微软雅黑" pitchFamily="34" charset="-122"/>
            </a:endParaRPr>
          </a:p>
        </p:txBody>
      </p:sp>
      <p:cxnSp>
        <p:nvCxnSpPr>
          <p:cNvPr id="13" name="直接连接符 12"/>
          <p:cNvCxnSpPr/>
          <p:nvPr/>
        </p:nvCxnSpPr>
        <p:spPr>
          <a:xfrm>
            <a:off x="337288" y="435261"/>
            <a:ext cx="1924077" cy="0"/>
          </a:xfrm>
          <a:prstGeom prst="line">
            <a:avLst/>
          </a:prstGeom>
          <a:ln>
            <a:solidFill>
              <a:srgbClr val="0070C0"/>
            </a:solidFill>
          </a:ln>
        </p:spPr>
        <p:style>
          <a:lnRef idx="2">
            <a:schemeClr val="accent5"/>
          </a:lnRef>
          <a:fillRef idx="0">
            <a:schemeClr val="accent5"/>
          </a:fillRef>
          <a:effectRef idx="1">
            <a:schemeClr val="accent5"/>
          </a:effectRef>
          <a:fontRef idx="minor">
            <a:schemeClr val="tx1"/>
          </a:fontRef>
        </p:style>
      </p:cxnSp>
      <p:graphicFrame>
        <p:nvGraphicFramePr>
          <p:cNvPr id="8" name="表格 7"/>
          <p:cNvGraphicFramePr>
            <a:graphicFrameLocks noGrp="1"/>
          </p:cNvGraphicFramePr>
          <p:nvPr>
            <p:extLst>
              <p:ext uri="{D42A27DB-BD31-4B8C-83A1-F6EECF244321}">
                <p14:modId xmlns:p14="http://schemas.microsoft.com/office/powerpoint/2010/main" val="498682028"/>
              </p:ext>
            </p:extLst>
          </p:nvPr>
        </p:nvGraphicFramePr>
        <p:xfrm>
          <a:off x="142926" y="630683"/>
          <a:ext cx="11907671" cy="6126480"/>
        </p:xfrm>
        <a:graphic>
          <a:graphicData uri="http://schemas.openxmlformats.org/drawingml/2006/table">
            <a:tbl>
              <a:tblPr firstRow="1" bandRow="1">
                <a:tableStyleId>{073A0DAA-6AF3-43AB-8588-CEC1D06C72B9}</a:tableStyleId>
              </a:tblPr>
              <a:tblGrid>
                <a:gridCol w="632485"/>
                <a:gridCol w="11275186"/>
              </a:tblGrid>
              <a:tr h="370840">
                <a:tc>
                  <a:txBody>
                    <a:bodyPr/>
                    <a:lstStyle/>
                    <a:p>
                      <a:pPr algn="ctr"/>
                      <a:r>
                        <a:rPr lang="zh-CN" altLang="en-US" sz="2400" dirty="0" smtClean="0">
                          <a:solidFill>
                            <a:schemeClr val="tx1"/>
                          </a:solidFill>
                          <a:latin typeface="楷体" pitchFamily="49" charset="-122"/>
                          <a:ea typeface="楷体" pitchFamily="49" charset="-122"/>
                        </a:rPr>
                        <a:t>一</a:t>
                      </a:r>
                      <a:endParaRPr lang="zh-CN" altLang="en-US" sz="2400" dirty="0">
                        <a:solidFill>
                          <a:schemeClr val="tx1"/>
                        </a:solidFill>
                        <a:latin typeface="楷体" pitchFamily="49" charset="-122"/>
                        <a:ea typeface="楷体"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800" b="0" dirty="0" smtClean="0">
                          <a:solidFill>
                            <a:schemeClr val="tx1"/>
                          </a:solidFill>
                          <a:latin typeface="楷体" pitchFamily="49" charset="-122"/>
                          <a:ea typeface="楷体" pitchFamily="49" charset="-122"/>
                        </a:rPr>
                        <a:t>发病后</a:t>
                      </a:r>
                      <a:r>
                        <a:rPr lang="en-US" altLang="zh-CN" sz="1800" b="0" dirty="0" smtClean="0">
                          <a:solidFill>
                            <a:schemeClr val="tx1"/>
                          </a:solidFill>
                          <a:latin typeface="楷体" pitchFamily="49" charset="-122"/>
                          <a:ea typeface="楷体" pitchFamily="49" charset="-122"/>
                        </a:rPr>
                        <a:t>5</a:t>
                      </a:r>
                      <a:r>
                        <a:rPr lang="zh-CN" altLang="en-US" sz="1800" b="0" i="0" kern="1200" dirty="0" smtClean="0">
                          <a:solidFill>
                            <a:schemeClr val="tx1"/>
                          </a:solidFill>
                          <a:effectLst/>
                          <a:latin typeface="楷体" pitchFamily="49" charset="-122"/>
                          <a:ea typeface="楷体" pitchFamily="49" charset="-122"/>
                          <a:cs typeface="+mn-cs"/>
                        </a:rPr>
                        <a:t>年内出现快速进展的步态障碍，以至于需要经常使用轮椅。</a:t>
                      </a:r>
                      <a:endParaRPr lang="zh-CN" altLang="en-US" sz="1800" b="0" dirty="0">
                        <a:solidFill>
                          <a:schemeClr val="tx1"/>
                        </a:solidFill>
                        <a:latin typeface="楷体" pitchFamily="49" charset="-122"/>
                        <a:ea typeface="楷体"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zh-CN" altLang="en-US" sz="2400" dirty="0" smtClean="0">
                          <a:solidFill>
                            <a:schemeClr val="tx1"/>
                          </a:solidFill>
                          <a:latin typeface="楷体" pitchFamily="49" charset="-122"/>
                          <a:ea typeface="楷体" pitchFamily="49" charset="-122"/>
                        </a:rPr>
                        <a:t>二</a:t>
                      </a:r>
                      <a:endParaRPr lang="zh-CN" altLang="en-US" sz="2400" dirty="0">
                        <a:solidFill>
                          <a:schemeClr val="tx1"/>
                        </a:solidFill>
                        <a:latin typeface="楷体" pitchFamily="49" charset="-122"/>
                        <a:ea typeface="楷体"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800" b="0" i="0" kern="1200" dirty="0" smtClean="0">
                          <a:solidFill>
                            <a:schemeClr val="tx1"/>
                          </a:solidFill>
                          <a:effectLst/>
                          <a:latin typeface="楷体" pitchFamily="49" charset="-122"/>
                          <a:ea typeface="楷体" pitchFamily="49" charset="-122"/>
                          <a:cs typeface="+mn-cs"/>
                        </a:rPr>
                        <a:t>运动症状或体征在发病后</a:t>
                      </a:r>
                      <a:r>
                        <a:rPr lang="en-US" altLang="zh-CN" sz="1800" b="0" i="0" kern="1200" dirty="0" smtClean="0">
                          <a:solidFill>
                            <a:schemeClr val="tx1"/>
                          </a:solidFill>
                          <a:effectLst/>
                          <a:latin typeface="楷体" pitchFamily="49" charset="-122"/>
                          <a:ea typeface="楷体" pitchFamily="49" charset="-122"/>
                          <a:cs typeface="+mn-cs"/>
                        </a:rPr>
                        <a:t>5</a:t>
                      </a:r>
                      <a:r>
                        <a:rPr lang="zh-CN" altLang="en-US" sz="1800" b="0" i="0" kern="1200" dirty="0" smtClean="0">
                          <a:solidFill>
                            <a:schemeClr val="tx1"/>
                          </a:solidFill>
                          <a:effectLst/>
                          <a:latin typeface="楷体" pitchFamily="49" charset="-122"/>
                          <a:ea typeface="楷体" pitchFamily="49" charset="-122"/>
                          <a:cs typeface="+mn-cs"/>
                        </a:rPr>
                        <a:t>年内或</a:t>
                      </a:r>
                      <a:r>
                        <a:rPr lang="en-US" altLang="zh-CN" sz="1800" b="0" i="0" kern="1200" dirty="0" smtClean="0">
                          <a:solidFill>
                            <a:schemeClr val="tx1"/>
                          </a:solidFill>
                          <a:effectLst/>
                          <a:latin typeface="楷体" pitchFamily="49" charset="-122"/>
                          <a:ea typeface="楷体" pitchFamily="49" charset="-122"/>
                          <a:cs typeface="+mn-cs"/>
                        </a:rPr>
                        <a:t>5</a:t>
                      </a:r>
                      <a:r>
                        <a:rPr lang="zh-CN" altLang="en-US" sz="1800" b="0" i="0" kern="1200" dirty="0" smtClean="0">
                          <a:solidFill>
                            <a:schemeClr val="tx1"/>
                          </a:solidFill>
                          <a:effectLst/>
                          <a:latin typeface="楷体" pitchFamily="49" charset="-122"/>
                          <a:ea typeface="楷体" pitchFamily="49" charset="-122"/>
                          <a:cs typeface="+mn-cs"/>
                        </a:rPr>
                        <a:t>年以上完全不进展，除非这种病情的稳定是与治疗相关。</a:t>
                      </a:r>
                      <a:endParaRPr lang="zh-CN" altLang="en-US" sz="1800" b="0" dirty="0">
                        <a:solidFill>
                          <a:schemeClr val="tx1"/>
                        </a:solidFill>
                        <a:latin typeface="楷体" pitchFamily="49" charset="-122"/>
                        <a:ea typeface="楷体"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zh-CN" altLang="en-US" sz="2400" dirty="0" smtClean="0">
                          <a:solidFill>
                            <a:schemeClr val="tx1"/>
                          </a:solidFill>
                          <a:latin typeface="楷体" pitchFamily="49" charset="-122"/>
                          <a:ea typeface="楷体" pitchFamily="49" charset="-122"/>
                        </a:rPr>
                        <a:t>三</a:t>
                      </a:r>
                      <a:endParaRPr lang="zh-CN" altLang="en-US" sz="2400" dirty="0">
                        <a:solidFill>
                          <a:schemeClr val="tx1"/>
                        </a:solidFill>
                        <a:latin typeface="楷体" pitchFamily="49" charset="-122"/>
                        <a:ea typeface="楷体"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800" b="0" dirty="0" smtClean="0">
                          <a:solidFill>
                            <a:schemeClr val="tx1"/>
                          </a:solidFill>
                          <a:latin typeface="楷体" pitchFamily="49" charset="-122"/>
                          <a:ea typeface="楷体" pitchFamily="49" charset="-122"/>
                        </a:rPr>
                        <a:t>发病后</a:t>
                      </a:r>
                      <a:r>
                        <a:rPr lang="en-US" altLang="zh-CN" sz="1800" b="0" dirty="0" smtClean="0">
                          <a:solidFill>
                            <a:schemeClr val="tx1"/>
                          </a:solidFill>
                          <a:latin typeface="楷体" pitchFamily="49" charset="-122"/>
                          <a:ea typeface="楷体" pitchFamily="49" charset="-122"/>
                        </a:rPr>
                        <a:t>5</a:t>
                      </a:r>
                      <a:r>
                        <a:rPr lang="zh-CN" altLang="en-US" sz="1800" b="0" i="0" kern="1200" dirty="0" smtClean="0">
                          <a:solidFill>
                            <a:schemeClr val="tx1"/>
                          </a:solidFill>
                          <a:effectLst/>
                          <a:latin typeface="楷体" pitchFamily="49" charset="-122"/>
                          <a:ea typeface="楷体" pitchFamily="49" charset="-122"/>
                          <a:cs typeface="+mn-cs"/>
                        </a:rPr>
                        <a:t>年内出现球麻搏症状，表现为严重的发音困难、构音障碍或吞咽困难（需进食较软的食物，或通过鼻胃管、胃造瘘进食）。</a:t>
                      </a:r>
                      <a:endParaRPr lang="zh-CN" altLang="en-US" sz="1800" b="0" dirty="0">
                        <a:solidFill>
                          <a:schemeClr val="tx1"/>
                        </a:solidFill>
                        <a:latin typeface="楷体" pitchFamily="49" charset="-122"/>
                        <a:ea typeface="楷体"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zh-CN" altLang="en-US" sz="2400" dirty="0" smtClean="0">
                          <a:solidFill>
                            <a:schemeClr val="tx1"/>
                          </a:solidFill>
                          <a:latin typeface="楷体" pitchFamily="49" charset="-122"/>
                          <a:ea typeface="楷体" pitchFamily="49" charset="-122"/>
                        </a:rPr>
                        <a:t>四</a:t>
                      </a:r>
                      <a:endParaRPr lang="zh-CN" altLang="en-US" sz="2400" dirty="0">
                        <a:solidFill>
                          <a:schemeClr val="tx1"/>
                        </a:solidFill>
                        <a:latin typeface="楷体" pitchFamily="49" charset="-122"/>
                        <a:ea typeface="楷体"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800" b="0" dirty="0" smtClean="0">
                          <a:solidFill>
                            <a:schemeClr val="tx1"/>
                          </a:solidFill>
                          <a:latin typeface="楷体" pitchFamily="49" charset="-122"/>
                          <a:ea typeface="楷体" pitchFamily="49" charset="-122"/>
                        </a:rPr>
                        <a:t>发病后</a:t>
                      </a:r>
                      <a:r>
                        <a:rPr lang="en-US" altLang="zh-CN" sz="1800" b="0" dirty="0" smtClean="0">
                          <a:solidFill>
                            <a:schemeClr val="tx1"/>
                          </a:solidFill>
                          <a:latin typeface="楷体" pitchFamily="49" charset="-122"/>
                          <a:ea typeface="楷体" pitchFamily="49" charset="-122"/>
                        </a:rPr>
                        <a:t>5</a:t>
                      </a:r>
                      <a:r>
                        <a:rPr lang="zh-CN" altLang="en-US" sz="1800" b="0" i="0" kern="1200" dirty="0" smtClean="0">
                          <a:solidFill>
                            <a:schemeClr val="tx1"/>
                          </a:solidFill>
                          <a:effectLst/>
                          <a:latin typeface="楷体" pitchFamily="49" charset="-122"/>
                          <a:ea typeface="楷体" pitchFamily="49" charset="-122"/>
                          <a:cs typeface="+mn-cs"/>
                        </a:rPr>
                        <a:t>年内出现吸气性呼吸功能障碍，即在白天或夜间出现吸气性喘鸣或者频繁的吸气性叹息。</a:t>
                      </a:r>
                      <a:endParaRPr lang="zh-CN" altLang="en-US" sz="1800" b="0" dirty="0">
                        <a:solidFill>
                          <a:schemeClr val="tx1"/>
                        </a:solidFill>
                        <a:latin typeface="楷体" pitchFamily="49" charset="-122"/>
                        <a:ea typeface="楷体"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zh-CN" altLang="en-US" sz="2400" dirty="0" smtClean="0">
                          <a:solidFill>
                            <a:schemeClr val="tx1"/>
                          </a:solidFill>
                          <a:latin typeface="楷体" pitchFamily="49" charset="-122"/>
                          <a:ea typeface="楷体" pitchFamily="49" charset="-122"/>
                        </a:rPr>
                        <a:t>五</a:t>
                      </a:r>
                      <a:endParaRPr lang="zh-CN" altLang="en-US" sz="2400" dirty="0">
                        <a:solidFill>
                          <a:schemeClr val="tx1"/>
                        </a:solidFill>
                        <a:latin typeface="楷体" pitchFamily="49" charset="-122"/>
                        <a:ea typeface="楷体"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800" b="0" dirty="0" smtClean="0">
                          <a:solidFill>
                            <a:schemeClr val="tx1"/>
                          </a:solidFill>
                          <a:latin typeface="楷体" pitchFamily="49" charset="-122"/>
                          <a:ea typeface="楷体" pitchFamily="49" charset="-122"/>
                        </a:rPr>
                        <a:t>发病后</a:t>
                      </a:r>
                      <a:r>
                        <a:rPr lang="en-US" altLang="zh-CN" sz="1800" b="0" dirty="0" smtClean="0">
                          <a:solidFill>
                            <a:schemeClr val="tx1"/>
                          </a:solidFill>
                          <a:latin typeface="楷体" pitchFamily="49" charset="-122"/>
                          <a:ea typeface="楷体" pitchFamily="49" charset="-122"/>
                        </a:rPr>
                        <a:t>5</a:t>
                      </a:r>
                      <a:r>
                        <a:rPr lang="zh-CN" altLang="en-US" sz="1800" b="0" i="0" kern="1200" dirty="0" smtClean="0">
                          <a:solidFill>
                            <a:schemeClr val="tx1"/>
                          </a:solidFill>
                          <a:effectLst/>
                          <a:latin typeface="楷体" pitchFamily="49" charset="-122"/>
                          <a:ea typeface="楷体" pitchFamily="49" charset="-122"/>
                          <a:cs typeface="+mn-cs"/>
                        </a:rPr>
                        <a:t>年内出现严重的自主神经功能障碍，包括：（）体位性低血压，即在站起后</a:t>
                      </a:r>
                      <a:r>
                        <a:rPr lang="en-US" altLang="zh-CN" sz="1800" b="0" i="0" kern="1200" dirty="0" smtClean="0">
                          <a:solidFill>
                            <a:schemeClr val="tx1"/>
                          </a:solidFill>
                          <a:effectLst/>
                          <a:latin typeface="楷体" pitchFamily="49" charset="-122"/>
                          <a:ea typeface="楷体" pitchFamily="49" charset="-122"/>
                          <a:cs typeface="+mn-cs"/>
                        </a:rPr>
                        <a:t>3min</a:t>
                      </a:r>
                      <a:r>
                        <a:rPr lang="zh-CN" altLang="en-US" sz="1800" b="0" i="0" kern="1200" dirty="0" smtClean="0">
                          <a:solidFill>
                            <a:schemeClr val="tx1"/>
                          </a:solidFill>
                          <a:effectLst/>
                          <a:latin typeface="楷体" pitchFamily="49" charset="-122"/>
                          <a:ea typeface="楷体" pitchFamily="49" charset="-122"/>
                          <a:cs typeface="+mn-cs"/>
                        </a:rPr>
                        <a:t>内，收缩压下降至少</a:t>
                      </a:r>
                      <a:r>
                        <a:rPr lang="en-US" altLang="zh-CN" sz="1800" b="0" i="0" kern="1200" dirty="0" smtClean="0">
                          <a:solidFill>
                            <a:schemeClr val="tx1"/>
                          </a:solidFill>
                          <a:effectLst/>
                          <a:latin typeface="楷体" pitchFamily="49" charset="-122"/>
                          <a:ea typeface="楷体" pitchFamily="49" charset="-122"/>
                          <a:cs typeface="+mn-cs"/>
                        </a:rPr>
                        <a:t>30mmHg</a:t>
                      </a:r>
                      <a:r>
                        <a:rPr lang="zh-CN" altLang="en-US" sz="1800" b="0" i="0" kern="1200" dirty="0" smtClean="0">
                          <a:solidFill>
                            <a:schemeClr val="tx1"/>
                          </a:solidFill>
                          <a:effectLst/>
                          <a:latin typeface="楷体" pitchFamily="49" charset="-122"/>
                          <a:ea typeface="楷体" pitchFamily="49" charset="-122"/>
                          <a:cs typeface="+mn-cs"/>
                        </a:rPr>
                        <a:t>（</a:t>
                      </a:r>
                      <a:r>
                        <a:rPr lang="en-US" altLang="zh-CN" sz="1800" b="0" i="0" kern="1200" dirty="0" smtClean="0">
                          <a:solidFill>
                            <a:schemeClr val="tx1"/>
                          </a:solidFill>
                          <a:effectLst/>
                          <a:latin typeface="楷体" pitchFamily="49" charset="-122"/>
                          <a:ea typeface="楷体" pitchFamily="49" charset="-122"/>
                          <a:cs typeface="+mn-cs"/>
                        </a:rPr>
                        <a:t>1mmHg=0.133kPa</a:t>
                      </a:r>
                      <a:r>
                        <a:rPr lang="zh-CN" altLang="en-US" sz="1800" b="0" i="0" kern="1200" dirty="0" smtClean="0">
                          <a:solidFill>
                            <a:schemeClr val="tx1"/>
                          </a:solidFill>
                          <a:effectLst/>
                          <a:latin typeface="楷体" pitchFamily="49" charset="-122"/>
                          <a:ea typeface="楷体" pitchFamily="49" charset="-122"/>
                          <a:cs typeface="+mn-cs"/>
                        </a:rPr>
                        <a:t>）或舒张压下降至少</a:t>
                      </a:r>
                      <a:r>
                        <a:rPr lang="en-US" altLang="zh-CN" sz="1800" b="0" i="0" kern="1200" dirty="0" smtClean="0">
                          <a:solidFill>
                            <a:schemeClr val="tx1"/>
                          </a:solidFill>
                          <a:effectLst/>
                          <a:latin typeface="楷体" pitchFamily="49" charset="-122"/>
                          <a:ea typeface="楷体" pitchFamily="49" charset="-122"/>
                          <a:cs typeface="+mn-cs"/>
                        </a:rPr>
                        <a:t>20mmHg</a:t>
                      </a:r>
                      <a:r>
                        <a:rPr lang="zh-CN" altLang="en-US" sz="1800" b="0" i="0" kern="1200" dirty="0" smtClean="0">
                          <a:solidFill>
                            <a:schemeClr val="tx1"/>
                          </a:solidFill>
                          <a:effectLst/>
                          <a:latin typeface="楷体" pitchFamily="49" charset="-122"/>
                          <a:ea typeface="楷体" pitchFamily="49" charset="-122"/>
                          <a:cs typeface="+mn-cs"/>
                        </a:rPr>
                        <a:t>，并排除脱水、药物或其他可能解释自主神经功能障碍的疾病；（</a:t>
                      </a:r>
                      <a:r>
                        <a:rPr lang="en-US" altLang="zh-CN" sz="1800" b="0" i="0" kern="1200" dirty="0" smtClean="0">
                          <a:solidFill>
                            <a:schemeClr val="tx1"/>
                          </a:solidFill>
                          <a:effectLst/>
                          <a:latin typeface="楷体" pitchFamily="49" charset="-122"/>
                          <a:ea typeface="楷体" pitchFamily="49" charset="-122"/>
                          <a:cs typeface="+mn-cs"/>
                        </a:rPr>
                        <a:t>2</a:t>
                      </a:r>
                      <a:r>
                        <a:rPr lang="zh-CN" altLang="en-US" sz="1800" b="0" i="0" kern="1200" dirty="0" smtClean="0">
                          <a:solidFill>
                            <a:schemeClr val="tx1"/>
                          </a:solidFill>
                          <a:effectLst/>
                          <a:latin typeface="楷体" pitchFamily="49" charset="-122"/>
                          <a:ea typeface="楷体" pitchFamily="49" charset="-122"/>
                          <a:cs typeface="+mn-cs"/>
                        </a:rPr>
                        <a:t>）发病后年内出现严重的尿潴留或尿失禁（不包括女性长期存在的低容量压力性尿失禁），且不是简单的功能性尿失禁（如不能及时如厕）。对于男性患者，尿浦留必须不是由前列腺疾病所致，且伴发勃起障碍。</a:t>
                      </a:r>
                      <a:endParaRPr lang="zh-CN" altLang="en-US" sz="1800" b="0" dirty="0">
                        <a:solidFill>
                          <a:schemeClr val="tx1"/>
                        </a:solidFill>
                        <a:latin typeface="楷体" pitchFamily="49" charset="-122"/>
                        <a:ea typeface="楷体"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zh-CN" altLang="en-US" sz="2400" dirty="0" smtClean="0">
                          <a:solidFill>
                            <a:schemeClr val="tx1"/>
                          </a:solidFill>
                          <a:latin typeface="楷体" pitchFamily="49" charset="-122"/>
                          <a:ea typeface="楷体" pitchFamily="49" charset="-122"/>
                        </a:rPr>
                        <a:t>六</a:t>
                      </a:r>
                      <a:endParaRPr lang="zh-CN" altLang="en-US" sz="2400" dirty="0">
                        <a:solidFill>
                          <a:schemeClr val="tx1"/>
                        </a:solidFill>
                        <a:latin typeface="楷体" pitchFamily="49" charset="-122"/>
                        <a:ea typeface="楷体"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800" b="0" dirty="0" smtClean="0">
                          <a:solidFill>
                            <a:schemeClr val="tx1"/>
                          </a:solidFill>
                          <a:latin typeface="楷体" pitchFamily="49" charset="-122"/>
                          <a:ea typeface="楷体" pitchFamily="49" charset="-122"/>
                        </a:rPr>
                        <a:t>发病后</a:t>
                      </a:r>
                      <a:r>
                        <a:rPr lang="en-US" altLang="zh-CN" sz="1800" b="0" dirty="0" smtClean="0">
                          <a:solidFill>
                            <a:schemeClr val="tx1"/>
                          </a:solidFill>
                          <a:latin typeface="楷体" pitchFamily="49" charset="-122"/>
                          <a:ea typeface="楷体" pitchFamily="49" charset="-122"/>
                        </a:rPr>
                        <a:t>3</a:t>
                      </a:r>
                      <a:r>
                        <a:rPr lang="zh-CN" altLang="en-US" sz="1800" b="0" i="0" kern="1200" dirty="0" smtClean="0">
                          <a:solidFill>
                            <a:schemeClr val="tx1"/>
                          </a:solidFill>
                          <a:effectLst/>
                          <a:latin typeface="楷体" pitchFamily="49" charset="-122"/>
                          <a:ea typeface="楷体" pitchFamily="49" charset="-122"/>
                          <a:cs typeface="+mn-cs"/>
                        </a:rPr>
                        <a:t>年内由于平衡障碍导致反复（</a:t>
                      </a:r>
                      <a:r>
                        <a:rPr lang="en-US" altLang="zh-CN" sz="1800" b="0" i="0" kern="1200" dirty="0" smtClean="0">
                          <a:solidFill>
                            <a:schemeClr val="tx1"/>
                          </a:solidFill>
                          <a:effectLst/>
                          <a:latin typeface="楷体" pitchFamily="49" charset="-122"/>
                          <a:ea typeface="楷体" pitchFamily="49" charset="-122"/>
                          <a:cs typeface="+mn-cs"/>
                        </a:rPr>
                        <a:t>&gt;1</a:t>
                      </a:r>
                      <a:r>
                        <a:rPr lang="zh-CN" altLang="en-US" sz="1800" b="0" i="0" kern="1200" dirty="0" smtClean="0">
                          <a:solidFill>
                            <a:schemeClr val="tx1"/>
                          </a:solidFill>
                          <a:effectLst/>
                          <a:latin typeface="楷体" pitchFamily="49" charset="-122"/>
                          <a:ea typeface="楷体" pitchFamily="49" charset="-122"/>
                          <a:cs typeface="+mn-cs"/>
                        </a:rPr>
                        <a:t>次</a:t>
                      </a:r>
                      <a:r>
                        <a:rPr lang="en-US" altLang="zh-CN" sz="1800" b="0" i="0" kern="1200" dirty="0" smtClean="0">
                          <a:solidFill>
                            <a:schemeClr val="tx1"/>
                          </a:solidFill>
                          <a:effectLst/>
                          <a:latin typeface="楷体" pitchFamily="49" charset="-122"/>
                          <a:ea typeface="楷体" pitchFamily="49" charset="-122"/>
                          <a:cs typeface="+mn-cs"/>
                        </a:rPr>
                        <a:t>/</a:t>
                      </a:r>
                      <a:r>
                        <a:rPr lang="zh-CN" altLang="en-US" sz="1800" b="0" i="0" kern="1200" dirty="0" smtClean="0">
                          <a:solidFill>
                            <a:schemeClr val="tx1"/>
                          </a:solidFill>
                          <a:effectLst/>
                          <a:latin typeface="楷体" pitchFamily="49" charset="-122"/>
                          <a:ea typeface="楷体" pitchFamily="49" charset="-122"/>
                          <a:cs typeface="+mn-cs"/>
                        </a:rPr>
                        <a:t>年）跌倒。</a:t>
                      </a:r>
                      <a:endParaRPr lang="zh-CN" altLang="en-US" sz="1800" b="0" dirty="0">
                        <a:solidFill>
                          <a:schemeClr val="tx1"/>
                        </a:solidFill>
                        <a:latin typeface="楷体" pitchFamily="49" charset="-122"/>
                        <a:ea typeface="楷体"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zh-CN" altLang="en-US" sz="2400" dirty="0" smtClean="0">
                          <a:solidFill>
                            <a:schemeClr val="tx1"/>
                          </a:solidFill>
                          <a:latin typeface="楷体" pitchFamily="49" charset="-122"/>
                          <a:ea typeface="楷体" pitchFamily="49" charset="-122"/>
                        </a:rPr>
                        <a:t>七</a:t>
                      </a:r>
                      <a:endParaRPr lang="zh-CN" altLang="en-US" sz="2400" dirty="0">
                        <a:solidFill>
                          <a:schemeClr val="tx1"/>
                        </a:solidFill>
                        <a:latin typeface="楷体" pitchFamily="49" charset="-122"/>
                        <a:ea typeface="楷体"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800" b="0" dirty="0" smtClean="0">
                          <a:solidFill>
                            <a:schemeClr val="tx1"/>
                          </a:solidFill>
                          <a:latin typeface="楷体" pitchFamily="49" charset="-122"/>
                          <a:ea typeface="楷体" pitchFamily="49" charset="-122"/>
                        </a:rPr>
                        <a:t>发病后</a:t>
                      </a:r>
                      <a:r>
                        <a:rPr lang="en-US" altLang="zh-CN" sz="1800" b="0" dirty="0" smtClean="0">
                          <a:solidFill>
                            <a:schemeClr val="tx1"/>
                          </a:solidFill>
                          <a:latin typeface="楷体" pitchFamily="49" charset="-122"/>
                          <a:ea typeface="楷体" pitchFamily="49" charset="-122"/>
                        </a:rPr>
                        <a:t>10</a:t>
                      </a:r>
                      <a:r>
                        <a:rPr lang="zh-CN" altLang="en-US" sz="1800" b="0" i="0" kern="1200" dirty="0" smtClean="0">
                          <a:solidFill>
                            <a:schemeClr val="tx1"/>
                          </a:solidFill>
                          <a:effectLst/>
                          <a:latin typeface="楷体" pitchFamily="49" charset="-122"/>
                          <a:ea typeface="楷体" pitchFamily="49" charset="-122"/>
                          <a:cs typeface="+mn-cs"/>
                        </a:rPr>
                        <a:t>年内出现不成比例的颈部前倾或手足挛缩。</a:t>
                      </a:r>
                      <a:endParaRPr lang="zh-CN" altLang="en-US" sz="1800" b="0" dirty="0">
                        <a:solidFill>
                          <a:schemeClr val="tx1"/>
                        </a:solidFill>
                        <a:latin typeface="楷体" pitchFamily="49" charset="-122"/>
                        <a:ea typeface="楷体"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zh-CN" altLang="en-US" sz="2400" dirty="0" smtClean="0">
                          <a:solidFill>
                            <a:schemeClr val="tx1"/>
                          </a:solidFill>
                          <a:latin typeface="楷体" pitchFamily="49" charset="-122"/>
                          <a:ea typeface="楷体" pitchFamily="49" charset="-122"/>
                        </a:rPr>
                        <a:t>八</a:t>
                      </a:r>
                      <a:endParaRPr lang="zh-CN" altLang="en-US" sz="2400" dirty="0">
                        <a:solidFill>
                          <a:schemeClr val="tx1"/>
                        </a:solidFill>
                        <a:latin typeface="楷体" pitchFamily="49" charset="-122"/>
                        <a:ea typeface="楷体"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800" b="0" dirty="0" smtClean="0">
                          <a:solidFill>
                            <a:schemeClr val="tx1"/>
                          </a:solidFill>
                          <a:latin typeface="楷体" pitchFamily="49" charset="-122"/>
                          <a:ea typeface="楷体" pitchFamily="49" charset="-122"/>
                        </a:rPr>
                        <a:t>发病后</a:t>
                      </a:r>
                      <a:r>
                        <a:rPr lang="en-US" altLang="zh-CN" sz="1800" b="0" dirty="0" smtClean="0">
                          <a:solidFill>
                            <a:schemeClr val="tx1"/>
                          </a:solidFill>
                          <a:latin typeface="楷体" pitchFamily="49" charset="-122"/>
                          <a:ea typeface="楷体" pitchFamily="49" charset="-122"/>
                        </a:rPr>
                        <a:t>5</a:t>
                      </a:r>
                      <a:r>
                        <a:rPr lang="zh-CN" altLang="en-US" sz="1800" b="0" i="0" kern="1200" dirty="0" smtClean="0">
                          <a:solidFill>
                            <a:schemeClr val="tx1"/>
                          </a:solidFill>
                          <a:effectLst/>
                          <a:latin typeface="楷体" pitchFamily="49" charset="-122"/>
                          <a:ea typeface="楷体" pitchFamily="49" charset="-122"/>
                          <a:cs typeface="+mn-cs"/>
                        </a:rPr>
                        <a:t>年内不出现任何一种常见的非运动症状，包括嗅觉减退、睡眠障碍（睡眠维持性失眠、日间过度嗜睡、快动眼期睡眠行为障碍）、自主神经功能障碍（便秘、日间尿急、症状性体位性低血压）、精神障碍（抑郁、焦虑、幻觉）。</a:t>
                      </a:r>
                      <a:endParaRPr lang="zh-CN" altLang="en-US" sz="1800" b="0" dirty="0">
                        <a:solidFill>
                          <a:schemeClr val="tx1"/>
                        </a:solidFill>
                        <a:latin typeface="楷体" pitchFamily="49" charset="-122"/>
                        <a:ea typeface="楷体"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zh-CN" altLang="en-US" sz="2400" dirty="0" smtClean="0">
                          <a:solidFill>
                            <a:schemeClr val="tx1"/>
                          </a:solidFill>
                          <a:latin typeface="楷体" pitchFamily="49" charset="-122"/>
                          <a:ea typeface="楷体" pitchFamily="49" charset="-122"/>
                        </a:rPr>
                        <a:t>九</a:t>
                      </a:r>
                      <a:endParaRPr lang="zh-CN" altLang="en-US" sz="2400" dirty="0">
                        <a:solidFill>
                          <a:schemeClr val="tx1"/>
                        </a:solidFill>
                        <a:latin typeface="楷体" pitchFamily="49" charset="-122"/>
                        <a:ea typeface="楷体"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800" b="0" i="0" kern="1200" dirty="0" smtClean="0">
                          <a:solidFill>
                            <a:schemeClr val="tx1"/>
                          </a:solidFill>
                          <a:effectLst/>
                          <a:latin typeface="楷体" pitchFamily="49" charset="-122"/>
                          <a:ea typeface="楷体" pitchFamily="49" charset="-122"/>
                          <a:cs typeface="+mn-cs"/>
                        </a:rPr>
                        <a:t>出现其他原因不能解释的锥体束征。</a:t>
                      </a:r>
                      <a:endParaRPr lang="zh-CN" altLang="en-US" sz="1800" b="0" dirty="0">
                        <a:solidFill>
                          <a:schemeClr val="tx1"/>
                        </a:solidFill>
                        <a:latin typeface="楷体" pitchFamily="49" charset="-122"/>
                        <a:ea typeface="楷体"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zh-CN" altLang="en-US" sz="2400" dirty="0" smtClean="0">
                          <a:solidFill>
                            <a:schemeClr val="tx1"/>
                          </a:solidFill>
                          <a:latin typeface="楷体" pitchFamily="49" charset="-122"/>
                          <a:ea typeface="楷体" pitchFamily="49" charset="-122"/>
                        </a:rPr>
                        <a:t>十</a:t>
                      </a:r>
                      <a:endParaRPr lang="zh-CN" altLang="en-US" sz="2400" dirty="0">
                        <a:solidFill>
                          <a:schemeClr val="tx1"/>
                        </a:solidFill>
                        <a:latin typeface="楷体" pitchFamily="49" charset="-122"/>
                        <a:ea typeface="楷体"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800" b="0" i="0" kern="1200" dirty="0" smtClean="0">
                          <a:solidFill>
                            <a:schemeClr val="tx1"/>
                          </a:solidFill>
                          <a:effectLst/>
                          <a:latin typeface="楷体" pitchFamily="49" charset="-122"/>
                          <a:ea typeface="楷体" pitchFamily="49" charset="-122"/>
                          <a:cs typeface="+mn-cs"/>
                        </a:rPr>
                        <a:t>起病或病程中表现为双侧对称性的帕金森综合征症状，没有任何侧别优势，且客观体检亦未观察到明显的侧别性。</a:t>
                      </a:r>
                      <a:endParaRPr lang="zh-CN" altLang="en-US" sz="1800" b="0" dirty="0">
                        <a:solidFill>
                          <a:schemeClr val="tx1"/>
                        </a:solidFill>
                        <a:latin typeface="楷体" pitchFamily="49" charset="-122"/>
                        <a:ea typeface="楷体"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0" name="TextBox 9"/>
          <p:cNvSpPr txBox="1"/>
          <p:nvPr/>
        </p:nvSpPr>
        <p:spPr>
          <a:xfrm>
            <a:off x="5238652" y="118733"/>
            <a:ext cx="2533747" cy="461665"/>
          </a:xfrm>
          <a:prstGeom prst="rect">
            <a:avLst/>
          </a:prstGeom>
          <a:noFill/>
        </p:spPr>
        <p:txBody>
          <a:bodyPr wrap="square" rtlCol="0">
            <a:spAutoFit/>
          </a:bodyPr>
          <a:lstStyle/>
          <a:p>
            <a:r>
              <a:rPr lang="zh-CN" altLang="en-US" sz="2400" b="1" dirty="0">
                <a:latin typeface="楷体" pitchFamily="49" charset="-122"/>
                <a:ea typeface="楷体" pitchFamily="49" charset="-122"/>
              </a:rPr>
              <a:t>警示</a:t>
            </a:r>
            <a:r>
              <a:rPr lang="zh-CN" altLang="en-US" sz="2400" b="1" dirty="0" smtClean="0">
                <a:latin typeface="楷体" pitchFamily="49" charset="-122"/>
                <a:ea typeface="楷体" pitchFamily="49" charset="-122"/>
              </a:rPr>
              <a:t>征象</a:t>
            </a:r>
            <a:endParaRPr lang="zh-CN" altLang="en-US" sz="2400" b="1" dirty="0">
              <a:latin typeface="楷体" pitchFamily="49" charset="-122"/>
              <a:ea typeface="楷体" pitchFamily="49" charset="-122"/>
            </a:endParaRPr>
          </a:p>
        </p:txBody>
      </p:sp>
      <p:sp>
        <p:nvSpPr>
          <p:cNvPr id="9" name="左箭头 8">
            <a:hlinkClick r:id="rId3" action="ppaction://hlinksldjump"/>
          </p:cNvPr>
          <p:cNvSpPr/>
          <p:nvPr/>
        </p:nvSpPr>
        <p:spPr>
          <a:xfrm>
            <a:off x="11027229" y="124599"/>
            <a:ext cx="685800" cy="472365"/>
          </a:xfrm>
          <a:prstGeom prst="leftArrow">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Tree>
    <p:extLst>
      <p:ext uri="{BB962C8B-B14F-4D97-AF65-F5344CB8AC3E}">
        <p14:creationId xmlns:p14="http://schemas.microsoft.com/office/powerpoint/2010/main" val="312319759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77895"/>
            <a:ext cx="12190476" cy="6858858"/>
          </a:xfrm>
          <a:prstGeom prst="rect">
            <a:avLst/>
          </a:prstGeom>
        </p:spPr>
      </p:pic>
      <p:sp>
        <p:nvSpPr>
          <p:cNvPr id="11" name="燕尾形 10"/>
          <p:cNvSpPr/>
          <p:nvPr/>
        </p:nvSpPr>
        <p:spPr>
          <a:xfrm>
            <a:off x="2611259" y="101241"/>
            <a:ext cx="280737" cy="344906"/>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TextBox 11"/>
          <p:cNvSpPr txBox="1"/>
          <p:nvPr/>
        </p:nvSpPr>
        <p:spPr>
          <a:xfrm>
            <a:off x="257829" y="71078"/>
            <a:ext cx="2488630" cy="400110"/>
          </a:xfrm>
          <a:prstGeom prst="rect">
            <a:avLst/>
          </a:prstGeom>
          <a:noFill/>
        </p:spPr>
        <p:txBody>
          <a:bodyPr wrap="none" rtlCol="0">
            <a:spAutoFit/>
          </a:bodyPr>
          <a:lstStyle/>
          <a:p>
            <a:r>
              <a:rPr lang="en-US" altLang="zh-CN" sz="2000" b="1" dirty="0" err="1" smtClean="0">
                <a:latin typeface="微软雅黑" pitchFamily="34" charset="-122"/>
                <a:ea typeface="微软雅黑" pitchFamily="34" charset="-122"/>
              </a:rPr>
              <a:t>Hoehn-Yahr</a:t>
            </a:r>
            <a:r>
              <a:rPr lang="zh-CN" altLang="en-US" sz="2000" b="1" dirty="0">
                <a:latin typeface="微软雅黑" pitchFamily="34" charset="-122"/>
                <a:ea typeface="微软雅黑" pitchFamily="34" charset="-122"/>
              </a:rPr>
              <a:t>分级法</a:t>
            </a:r>
          </a:p>
        </p:txBody>
      </p:sp>
      <p:cxnSp>
        <p:nvCxnSpPr>
          <p:cNvPr id="13" name="直接连接符 12"/>
          <p:cNvCxnSpPr/>
          <p:nvPr/>
        </p:nvCxnSpPr>
        <p:spPr>
          <a:xfrm>
            <a:off x="337288" y="435261"/>
            <a:ext cx="2329712" cy="0"/>
          </a:xfrm>
          <a:prstGeom prst="line">
            <a:avLst/>
          </a:prstGeom>
          <a:ln>
            <a:solidFill>
              <a:srgbClr val="0070C0"/>
            </a:solidFill>
          </a:ln>
        </p:spPr>
        <p:style>
          <a:lnRef idx="2">
            <a:schemeClr val="accent5"/>
          </a:lnRef>
          <a:fillRef idx="0">
            <a:schemeClr val="accent5"/>
          </a:fillRef>
          <a:effectRef idx="1">
            <a:schemeClr val="accent5"/>
          </a:effectRef>
          <a:fontRef idx="minor">
            <a:schemeClr val="tx1"/>
          </a:fontRef>
        </p:style>
      </p:cxnSp>
      <p:graphicFrame>
        <p:nvGraphicFramePr>
          <p:cNvPr id="3" name="表格 2"/>
          <p:cNvGraphicFramePr>
            <a:graphicFrameLocks noGrp="1"/>
          </p:cNvGraphicFramePr>
          <p:nvPr>
            <p:extLst>
              <p:ext uri="{D42A27DB-BD31-4B8C-83A1-F6EECF244321}">
                <p14:modId xmlns:p14="http://schemas.microsoft.com/office/powerpoint/2010/main" val="1911454045"/>
              </p:ext>
            </p:extLst>
          </p:nvPr>
        </p:nvGraphicFramePr>
        <p:xfrm>
          <a:off x="1729776" y="2108534"/>
          <a:ext cx="8733972" cy="2286000"/>
        </p:xfrm>
        <a:graphic>
          <a:graphicData uri="http://schemas.openxmlformats.org/drawingml/2006/table">
            <a:tbl>
              <a:tblPr firstRow="1" bandRow="1">
                <a:tableStyleId>{5C22544A-7EE6-4342-B048-85BDC9FD1C3A}</a:tableStyleId>
              </a:tblPr>
              <a:tblGrid>
                <a:gridCol w="1993138"/>
                <a:gridCol w="6740834"/>
              </a:tblGrid>
              <a:tr h="393095">
                <a:tc>
                  <a:txBody>
                    <a:bodyPr/>
                    <a:lstStyle/>
                    <a:p>
                      <a:pPr algn="ctr"/>
                      <a:r>
                        <a:rPr lang="en-US" altLang="zh-CN" sz="2400" b="0" dirty="0" smtClean="0">
                          <a:solidFill>
                            <a:schemeClr val="tx1"/>
                          </a:solidFill>
                          <a:latin typeface="楷体" pitchFamily="49" charset="-122"/>
                          <a:ea typeface="楷体" pitchFamily="49" charset="-122"/>
                        </a:rPr>
                        <a:t>Ⅰ</a:t>
                      </a:r>
                      <a:r>
                        <a:rPr lang="zh-CN" altLang="en-US" sz="2400" b="0" dirty="0" smtClean="0">
                          <a:solidFill>
                            <a:schemeClr val="tx1"/>
                          </a:solidFill>
                          <a:latin typeface="楷体" pitchFamily="49" charset="-122"/>
                          <a:ea typeface="楷体" pitchFamily="49" charset="-122"/>
                        </a:rPr>
                        <a:t>级</a:t>
                      </a:r>
                      <a:endParaRPr lang="zh-CN" altLang="en-US" sz="2400" b="0" dirty="0">
                        <a:solidFill>
                          <a:schemeClr val="tx1"/>
                        </a:solidFill>
                        <a:latin typeface="楷体" pitchFamily="49" charset="-122"/>
                        <a:ea typeface="楷体"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2400" b="0" dirty="0" smtClean="0">
                          <a:solidFill>
                            <a:schemeClr val="tx1"/>
                          </a:solidFill>
                          <a:latin typeface="楷体" pitchFamily="49" charset="-122"/>
                          <a:ea typeface="楷体" pitchFamily="49" charset="-122"/>
                        </a:rPr>
                        <a:t>单侧症状</a:t>
                      </a:r>
                      <a:endParaRPr lang="zh-CN" altLang="en-US" sz="2400" b="0" dirty="0">
                        <a:solidFill>
                          <a:schemeClr val="tx1"/>
                        </a:solidFill>
                        <a:latin typeface="楷体" pitchFamily="49" charset="-122"/>
                        <a:ea typeface="楷体"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en-US" altLang="zh-CN" sz="2400" b="0" dirty="0" smtClean="0">
                          <a:solidFill>
                            <a:schemeClr val="tx1"/>
                          </a:solidFill>
                          <a:latin typeface="楷体" pitchFamily="49" charset="-122"/>
                          <a:ea typeface="楷体" pitchFamily="49" charset="-122"/>
                        </a:rPr>
                        <a:t>Ⅱ</a:t>
                      </a:r>
                      <a:r>
                        <a:rPr lang="zh-CN" altLang="en-US" sz="2400" b="0" dirty="0" smtClean="0">
                          <a:solidFill>
                            <a:schemeClr val="tx1"/>
                          </a:solidFill>
                          <a:latin typeface="楷体" pitchFamily="49" charset="-122"/>
                          <a:ea typeface="楷体" pitchFamily="49" charset="-122"/>
                        </a:rPr>
                        <a:t>级</a:t>
                      </a:r>
                      <a:endParaRPr lang="zh-CN" altLang="en-US" sz="2400" b="0" dirty="0">
                        <a:solidFill>
                          <a:schemeClr val="tx1"/>
                        </a:solidFill>
                        <a:latin typeface="楷体" pitchFamily="49" charset="-122"/>
                        <a:ea typeface="楷体"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2400" b="0" dirty="0" smtClean="0">
                          <a:solidFill>
                            <a:schemeClr val="tx1"/>
                          </a:solidFill>
                          <a:latin typeface="楷体" pitchFamily="49" charset="-122"/>
                          <a:ea typeface="楷体" pitchFamily="49" charset="-122"/>
                        </a:rPr>
                        <a:t>双侧症状，无平衡障碍</a:t>
                      </a:r>
                      <a:endParaRPr lang="zh-CN" altLang="en-US" sz="2400" b="0" dirty="0">
                        <a:solidFill>
                          <a:schemeClr val="tx1"/>
                        </a:solidFill>
                        <a:latin typeface="楷体" pitchFamily="49" charset="-122"/>
                        <a:ea typeface="楷体"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en-US" altLang="zh-CN" sz="2400" b="0" dirty="0" smtClean="0">
                          <a:solidFill>
                            <a:schemeClr val="tx1"/>
                          </a:solidFill>
                          <a:latin typeface="楷体" pitchFamily="49" charset="-122"/>
                          <a:ea typeface="楷体" pitchFamily="49" charset="-122"/>
                        </a:rPr>
                        <a:t>Ⅲ</a:t>
                      </a:r>
                      <a:r>
                        <a:rPr lang="zh-CN" altLang="en-US" sz="2400" b="0" dirty="0" smtClean="0">
                          <a:solidFill>
                            <a:schemeClr val="tx1"/>
                          </a:solidFill>
                          <a:latin typeface="楷体" pitchFamily="49" charset="-122"/>
                          <a:ea typeface="楷体" pitchFamily="49" charset="-122"/>
                        </a:rPr>
                        <a:t>级</a:t>
                      </a:r>
                      <a:endParaRPr lang="zh-CN" altLang="en-US" sz="2400" b="0" dirty="0">
                        <a:solidFill>
                          <a:schemeClr val="tx1"/>
                        </a:solidFill>
                        <a:latin typeface="楷体" pitchFamily="49" charset="-122"/>
                        <a:ea typeface="楷体"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2400" b="0" dirty="0" smtClean="0">
                          <a:solidFill>
                            <a:schemeClr val="tx1"/>
                          </a:solidFill>
                          <a:latin typeface="楷体" pitchFamily="49" charset="-122"/>
                          <a:ea typeface="楷体" pitchFamily="49" charset="-122"/>
                        </a:rPr>
                        <a:t>程度加重，出现平衡功能减退</a:t>
                      </a:r>
                      <a:endParaRPr lang="zh-CN" altLang="en-US" sz="2400" b="0" dirty="0">
                        <a:solidFill>
                          <a:schemeClr val="tx1"/>
                        </a:solidFill>
                        <a:latin typeface="楷体" pitchFamily="49" charset="-122"/>
                        <a:ea typeface="楷体"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en-US" altLang="zh-CN" sz="2400" b="0" dirty="0" smtClean="0">
                          <a:solidFill>
                            <a:schemeClr val="tx1"/>
                          </a:solidFill>
                          <a:latin typeface="楷体" pitchFamily="49" charset="-122"/>
                          <a:ea typeface="楷体" pitchFamily="49" charset="-122"/>
                        </a:rPr>
                        <a:t>Ⅳ</a:t>
                      </a:r>
                      <a:r>
                        <a:rPr lang="zh-CN" altLang="en-US" sz="2400" b="0" dirty="0" smtClean="0">
                          <a:solidFill>
                            <a:schemeClr val="tx1"/>
                          </a:solidFill>
                          <a:latin typeface="楷体" pitchFamily="49" charset="-122"/>
                          <a:ea typeface="楷体" pitchFamily="49" charset="-122"/>
                        </a:rPr>
                        <a:t>级</a:t>
                      </a:r>
                      <a:endParaRPr lang="zh-CN" altLang="en-US" sz="2400" b="0" dirty="0">
                        <a:solidFill>
                          <a:schemeClr val="tx1"/>
                        </a:solidFill>
                        <a:latin typeface="楷体" pitchFamily="49" charset="-122"/>
                        <a:ea typeface="楷体"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2400" b="0" dirty="0" smtClean="0">
                          <a:solidFill>
                            <a:schemeClr val="tx1"/>
                          </a:solidFill>
                          <a:latin typeface="楷体" pitchFamily="49" charset="-122"/>
                          <a:ea typeface="楷体" pitchFamily="49" charset="-122"/>
                        </a:rPr>
                        <a:t>日常活动需要部分甚至全部帮助</a:t>
                      </a:r>
                      <a:endParaRPr lang="zh-CN" altLang="en-US" sz="2400" b="0" dirty="0">
                        <a:solidFill>
                          <a:schemeClr val="tx1"/>
                        </a:solidFill>
                        <a:latin typeface="楷体" pitchFamily="49" charset="-122"/>
                        <a:ea typeface="楷体"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en-US" altLang="zh-CN" sz="2400" b="0" dirty="0" smtClean="0">
                          <a:solidFill>
                            <a:schemeClr val="tx1"/>
                          </a:solidFill>
                          <a:latin typeface="楷体" pitchFamily="49" charset="-122"/>
                          <a:ea typeface="楷体" pitchFamily="49" charset="-122"/>
                        </a:rPr>
                        <a:t>Ⅴ</a:t>
                      </a:r>
                      <a:r>
                        <a:rPr lang="zh-CN" altLang="en-US" sz="2400" b="0" dirty="0" smtClean="0">
                          <a:solidFill>
                            <a:schemeClr val="tx1"/>
                          </a:solidFill>
                          <a:latin typeface="楷体" pitchFamily="49" charset="-122"/>
                          <a:ea typeface="楷体" pitchFamily="49" charset="-122"/>
                        </a:rPr>
                        <a:t>级</a:t>
                      </a:r>
                      <a:endParaRPr lang="zh-CN" altLang="en-US" sz="2400" b="0" dirty="0">
                        <a:solidFill>
                          <a:schemeClr val="tx1"/>
                        </a:solidFill>
                        <a:latin typeface="楷体" pitchFamily="49" charset="-122"/>
                        <a:ea typeface="楷体"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2400" b="0" dirty="0" smtClean="0">
                          <a:solidFill>
                            <a:schemeClr val="tx1"/>
                          </a:solidFill>
                          <a:latin typeface="楷体" pitchFamily="49" charset="-122"/>
                          <a:ea typeface="楷体" pitchFamily="49" charset="-122"/>
                        </a:rPr>
                        <a:t>借助轮椅或被限制于床上</a:t>
                      </a:r>
                      <a:endParaRPr lang="zh-CN" altLang="en-US" sz="2400" b="0" dirty="0">
                        <a:solidFill>
                          <a:schemeClr val="tx1"/>
                        </a:solidFill>
                        <a:latin typeface="楷体" pitchFamily="49" charset="-122"/>
                        <a:ea typeface="楷体"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7" name="左箭头 6">
            <a:hlinkClick r:id="rId3" action="ppaction://hlinksldjump"/>
          </p:cNvPr>
          <p:cNvSpPr/>
          <p:nvPr/>
        </p:nvSpPr>
        <p:spPr>
          <a:xfrm>
            <a:off x="11027229" y="124599"/>
            <a:ext cx="685800" cy="472365"/>
          </a:xfrm>
          <a:prstGeom prst="leftArrow">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Tree>
    <p:extLst>
      <p:ext uri="{BB962C8B-B14F-4D97-AF65-F5344CB8AC3E}">
        <p14:creationId xmlns:p14="http://schemas.microsoft.com/office/powerpoint/2010/main" val="391510724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 y="-177895"/>
            <a:ext cx="12190476" cy="6858858"/>
          </a:xfrm>
          <a:prstGeom prst="rect">
            <a:avLst/>
          </a:prstGeom>
        </p:spPr>
      </p:pic>
      <p:sp>
        <p:nvSpPr>
          <p:cNvPr id="11" name="燕尾形 10"/>
          <p:cNvSpPr/>
          <p:nvPr/>
        </p:nvSpPr>
        <p:spPr>
          <a:xfrm>
            <a:off x="3188217" y="101241"/>
            <a:ext cx="280737" cy="344906"/>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TextBox 11"/>
          <p:cNvSpPr txBox="1"/>
          <p:nvPr/>
        </p:nvSpPr>
        <p:spPr>
          <a:xfrm>
            <a:off x="282858" y="84525"/>
            <a:ext cx="3001591" cy="400110"/>
          </a:xfrm>
          <a:prstGeom prst="rect">
            <a:avLst/>
          </a:prstGeom>
          <a:noFill/>
        </p:spPr>
        <p:txBody>
          <a:bodyPr wrap="none" rtlCol="0">
            <a:spAutoFit/>
          </a:bodyPr>
          <a:lstStyle/>
          <a:p>
            <a:r>
              <a:rPr lang="zh-CN" altLang="en-US" sz="2000" b="1" dirty="0">
                <a:latin typeface="微软雅黑" pitchFamily="34" charset="-122"/>
                <a:ea typeface="微软雅黑" pitchFamily="34" charset="-122"/>
              </a:rPr>
              <a:t>改良</a:t>
            </a:r>
            <a:r>
              <a:rPr lang="en-US" altLang="zh-CN" sz="2000" b="1" dirty="0" err="1" smtClean="0">
                <a:latin typeface="微软雅黑" pitchFamily="34" charset="-122"/>
                <a:ea typeface="微软雅黑" pitchFamily="34" charset="-122"/>
              </a:rPr>
              <a:t>Hoehn-Yahr</a:t>
            </a:r>
            <a:r>
              <a:rPr lang="zh-CN" altLang="en-US" sz="2000" b="1" dirty="0">
                <a:latin typeface="微软雅黑" pitchFamily="34" charset="-122"/>
                <a:ea typeface="微软雅黑" pitchFamily="34" charset="-122"/>
              </a:rPr>
              <a:t>分级法</a:t>
            </a:r>
          </a:p>
        </p:txBody>
      </p:sp>
      <p:cxnSp>
        <p:nvCxnSpPr>
          <p:cNvPr id="13" name="直接连接符 12"/>
          <p:cNvCxnSpPr/>
          <p:nvPr/>
        </p:nvCxnSpPr>
        <p:spPr>
          <a:xfrm>
            <a:off x="337288" y="435261"/>
            <a:ext cx="2922132" cy="0"/>
          </a:xfrm>
          <a:prstGeom prst="line">
            <a:avLst/>
          </a:prstGeom>
          <a:ln>
            <a:solidFill>
              <a:srgbClr val="0070C0"/>
            </a:solidFill>
          </a:ln>
        </p:spPr>
        <p:style>
          <a:lnRef idx="2">
            <a:schemeClr val="accent5"/>
          </a:lnRef>
          <a:fillRef idx="0">
            <a:schemeClr val="accent5"/>
          </a:fillRef>
          <a:effectRef idx="1">
            <a:schemeClr val="accent5"/>
          </a:effectRef>
          <a:fontRef idx="minor">
            <a:schemeClr val="tx1"/>
          </a:fontRef>
        </p:style>
      </p:cxnSp>
      <p:graphicFrame>
        <p:nvGraphicFramePr>
          <p:cNvPr id="3" name="表格 2"/>
          <p:cNvGraphicFramePr>
            <a:graphicFrameLocks noGrp="1"/>
          </p:cNvGraphicFramePr>
          <p:nvPr>
            <p:extLst>
              <p:ext uri="{D42A27DB-BD31-4B8C-83A1-F6EECF244321}">
                <p14:modId xmlns:p14="http://schemas.microsoft.com/office/powerpoint/2010/main" val="1038551765"/>
              </p:ext>
            </p:extLst>
          </p:nvPr>
        </p:nvGraphicFramePr>
        <p:xfrm>
          <a:off x="1724714" y="1422734"/>
          <a:ext cx="8744095" cy="3657600"/>
        </p:xfrm>
        <a:graphic>
          <a:graphicData uri="http://schemas.openxmlformats.org/drawingml/2006/table">
            <a:tbl>
              <a:tblPr firstRow="1" bandRow="1">
                <a:tableStyleId>{5C22544A-7EE6-4342-B048-85BDC9FD1C3A}</a:tableStyleId>
              </a:tblPr>
              <a:tblGrid>
                <a:gridCol w="1323286"/>
                <a:gridCol w="7420809"/>
              </a:tblGrid>
              <a:tr h="370840">
                <a:tc>
                  <a:txBody>
                    <a:bodyPr/>
                    <a:lstStyle/>
                    <a:p>
                      <a:pPr algn="ctr"/>
                      <a:r>
                        <a:rPr lang="en-US" altLang="zh-CN" sz="2400" b="0" dirty="0" smtClean="0">
                          <a:solidFill>
                            <a:schemeClr val="tx1"/>
                          </a:solidFill>
                          <a:latin typeface="楷体" pitchFamily="49" charset="-122"/>
                          <a:ea typeface="楷体" pitchFamily="49" charset="-122"/>
                        </a:rPr>
                        <a:t>0</a:t>
                      </a:r>
                      <a:r>
                        <a:rPr lang="zh-CN" altLang="en-US" sz="2400" b="0" dirty="0" smtClean="0">
                          <a:solidFill>
                            <a:schemeClr val="tx1"/>
                          </a:solidFill>
                          <a:latin typeface="楷体" pitchFamily="49" charset="-122"/>
                          <a:ea typeface="楷体" pitchFamily="49" charset="-122"/>
                        </a:rPr>
                        <a:t>级</a:t>
                      </a:r>
                      <a:endParaRPr lang="zh-CN" altLang="en-US" sz="2400" b="0" dirty="0">
                        <a:solidFill>
                          <a:schemeClr val="tx1"/>
                        </a:solidFill>
                        <a:latin typeface="楷体" pitchFamily="49" charset="-122"/>
                        <a:ea typeface="楷体"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2400" b="0" i="0" kern="1200" dirty="0" smtClean="0">
                          <a:solidFill>
                            <a:schemeClr val="tx1"/>
                          </a:solidFill>
                          <a:effectLst/>
                          <a:latin typeface="楷体" pitchFamily="49" charset="-122"/>
                          <a:ea typeface="楷体" pitchFamily="49" charset="-122"/>
                          <a:cs typeface="+mn-cs"/>
                        </a:rPr>
                        <a:t>无症状</a:t>
                      </a:r>
                      <a:endParaRPr lang="zh-CN" altLang="en-US" sz="2400" b="0" dirty="0">
                        <a:solidFill>
                          <a:schemeClr val="tx1"/>
                        </a:solidFill>
                        <a:latin typeface="楷体" pitchFamily="49" charset="-122"/>
                        <a:ea typeface="楷体"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en-US" altLang="zh-CN" sz="2400" b="0" dirty="0" smtClean="0">
                          <a:solidFill>
                            <a:schemeClr val="tx1"/>
                          </a:solidFill>
                          <a:latin typeface="楷体" pitchFamily="49" charset="-122"/>
                          <a:ea typeface="楷体" pitchFamily="49" charset="-122"/>
                        </a:rPr>
                        <a:t>1</a:t>
                      </a:r>
                      <a:r>
                        <a:rPr lang="zh-CN" altLang="en-US" sz="2400" b="0" dirty="0" smtClean="0">
                          <a:solidFill>
                            <a:schemeClr val="tx1"/>
                          </a:solidFill>
                          <a:latin typeface="楷体" pitchFamily="49" charset="-122"/>
                          <a:ea typeface="楷体" pitchFamily="49" charset="-122"/>
                        </a:rPr>
                        <a:t>级</a:t>
                      </a:r>
                      <a:endParaRPr lang="zh-CN" altLang="en-US" sz="2400" b="0" dirty="0">
                        <a:solidFill>
                          <a:schemeClr val="tx1"/>
                        </a:solidFill>
                        <a:latin typeface="楷体" pitchFamily="49" charset="-122"/>
                        <a:ea typeface="楷体"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2400" b="0" i="0" kern="1200" dirty="0" smtClean="0">
                          <a:solidFill>
                            <a:schemeClr val="tx1"/>
                          </a:solidFill>
                          <a:effectLst/>
                          <a:latin typeface="楷体" pitchFamily="49" charset="-122"/>
                          <a:ea typeface="楷体" pitchFamily="49" charset="-122"/>
                          <a:cs typeface="+mn-cs"/>
                        </a:rPr>
                        <a:t>单侧身体受影响，但没有影响平衡</a:t>
                      </a:r>
                      <a:endParaRPr lang="zh-CN" altLang="en-US" sz="2400" b="0" dirty="0">
                        <a:solidFill>
                          <a:schemeClr val="tx1"/>
                        </a:solidFill>
                        <a:latin typeface="楷体" pitchFamily="49" charset="-122"/>
                        <a:ea typeface="楷体"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en-US" altLang="zh-CN" sz="2400" b="0" dirty="0" smtClean="0">
                          <a:solidFill>
                            <a:schemeClr val="tx1"/>
                          </a:solidFill>
                          <a:latin typeface="楷体" pitchFamily="49" charset="-122"/>
                          <a:ea typeface="楷体" pitchFamily="49" charset="-122"/>
                        </a:rPr>
                        <a:t>1.5</a:t>
                      </a:r>
                      <a:r>
                        <a:rPr lang="zh-CN" altLang="en-US" sz="2400" b="0" dirty="0" smtClean="0">
                          <a:solidFill>
                            <a:schemeClr val="tx1"/>
                          </a:solidFill>
                          <a:latin typeface="楷体" pitchFamily="49" charset="-122"/>
                          <a:ea typeface="楷体" pitchFamily="49" charset="-122"/>
                        </a:rPr>
                        <a:t>级</a:t>
                      </a:r>
                      <a:endParaRPr lang="zh-CN" altLang="en-US" sz="2400" b="0" dirty="0">
                        <a:solidFill>
                          <a:schemeClr val="tx1"/>
                        </a:solidFill>
                        <a:latin typeface="楷体" pitchFamily="49" charset="-122"/>
                        <a:ea typeface="楷体"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2400" b="0" i="0" kern="1200" dirty="0" smtClean="0">
                          <a:solidFill>
                            <a:schemeClr val="tx1"/>
                          </a:solidFill>
                          <a:effectLst/>
                          <a:latin typeface="楷体" pitchFamily="49" charset="-122"/>
                          <a:ea typeface="楷体" pitchFamily="49" charset="-122"/>
                          <a:cs typeface="+mn-cs"/>
                        </a:rPr>
                        <a:t>身体单侧受影响，并影响平衡</a:t>
                      </a:r>
                      <a:endParaRPr lang="zh-CN" altLang="en-US" sz="2400" b="0" dirty="0">
                        <a:solidFill>
                          <a:schemeClr val="tx1"/>
                        </a:solidFill>
                        <a:latin typeface="楷体" pitchFamily="49" charset="-122"/>
                        <a:ea typeface="楷体"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en-US" altLang="zh-CN" sz="2400" b="0" dirty="0" smtClean="0">
                          <a:solidFill>
                            <a:schemeClr val="tx1"/>
                          </a:solidFill>
                          <a:latin typeface="楷体" pitchFamily="49" charset="-122"/>
                          <a:ea typeface="楷体" pitchFamily="49" charset="-122"/>
                        </a:rPr>
                        <a:t>2</a:t>
                      </a:r>
                      <a:r>
                        <a:rPr lang="zh-CN" altLang="en-US" sz="2400" b="0" dirty="0" smtClean="0">
                          <a:solidFill>
                            <a:schemeClr val="tx1"/>
                          </a:solidFill>
                          <a:latin typeface="楷体" pitchFamily="49" charset="-122"/>
                          <a:ea typeface="楷体" pitchFamily="49" charset="-122"/>
                        </a:rPr>
                        <a:t>级</a:t>
                      </a:r>
                      <a:endParaRPr lang="zh-CN" altLang="en-US" sz="2400" b="0" dirty="0">
                        <a:solidFill>
                          <a:schemeClr val="tx1"/>
                        </a:solidFill>
                        <a:latin typeface="楷体" pitchFamily="49" charset="-122"/>
                        <a:ea typeface="楷体"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2400" b="0" i="0" kern="1200" dirty="0" smtClean="0">
                          <a:solidFill>
                            <a:schemeClr val="tx1"/>
                          </a:solidFill>
                          <a:effectLst/>
                          <a:latin typeface="楷体" pitchFamily="49" charset="-122"/>
                          <a:ea typeface="楷体" pitchFamily="49" charset="-122"/>
                          <a:cs typeface="+mn-cs"/>
                        </a:rPr>
                        <a:t>身体双侧受影响，但没有影响平衡</a:t>
                      </a:r>
                      <a:endParaRPr lang="zh-CN" altLang="en-US" sz="2400" b="0" dirty="0">
                        <a:solidFill>
                          <a:schemeClr val="tx1"/>
                        </a:solidFill>
                        <a:latin typeface="楷体" pitchFamily="49" charset="-122"/>
                        <a:ea typeface="楷体"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en-US" altLang="zh-CN" sz="2400" b="0" dirty="0" smtClean="0">
                          <a:solidFill>
                            <a:schemeClr val="tx1"/>
                          </a:solidFill>
                          <a:latin typeface="楷体" pitchFamily="49" charset="-122"/>
                          <a:ea typeface="楷体" pitchFamily="49" charset="-122"/>
                        </a:rPr>
                        <a:t>2.5</a:t>
                      </a:r>
                      <a:r>
                        <a:rPr lang="zh-CN" altLang="en-US" sz="2400" b="0" dirty="0" smtClean="0">
                          <a:solidFill>
                            <a:schemeClr val="tx1"/>
                          </a:solidFill>
                          <a:latin typeface="楷体" pitchFamily="49" charset="-122"/>
                          <a:ea typeface="楷体" pitchFamily="49" charset="-122"/>
                        </a:rPr>
                        <a:t>级</a:t>
                      </a:r>
                      <a:endParaRPr lang="zh-CN" altLang="en-US" sz="2400" b="0" dirty="0">
                        <a:solidFill>
                          <a:schemeClr val="tx1"/>
                        </a:solidFill>
                        <a:latin typeface="楷体" pitchFamily="49" charset="-122"/>
                        <a:ea typeface="楷体"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2400" b="0" i="0" kern="1200" dirty="0" smtClean="0">
                          <a:solidFill>
                            <a:schemeClr val="tx1"/>
                          </a:solidFill>
                          <a:effectLst/>
                          <a:latin typeface="楷体" pitchFamily="49" charset="-122"/>
                          <a:ea typeface="楷体" pitchFamily="49" charset="-122"/>
                          <a:cs typeface="+mn-cs"/>
                        </a:rPr>
                        <a:t>轻微双侧疾病，后拉试验能自行恢复平衡</a:t>
                      </a:r>
                      <a:endParaRPr lang="zh-CN" altLang="en-US" sz="2400" b="0" dirty="0">
                        <a:solidFill>
                          <a:schemeClr val="tx1"/>
                        </a:solidFill>
                        <a:latin typeface="楷体" pitchFamily="49" charset="-122"/>
                        <a:ea typeface="楷体"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en-US" altLang="zh-CN" sz="2400" b="0" dirty="0" smtClean="0">
                          <a:solidFill>
                            <a:schemeClr val="tx1"/>
                          </a:solidFill>
                          <a:latin typeface="楷体" pitchFamily="49" charset="-122"/>
                          <a:ea typeface="楷体" pitchFamily="49" charset="-122"/>
                        </a:rPr>
                        <a:t>3</a:t>
                      </a:r>
                      <a:r>
                        <a:rPr lang="zh-CN" altLang="en-US" sz="2400" b="0" dirty="0" smtClean="0">
                          <a:solidFill>
                            <a:schemeClr val="tx1"/>
                          </a:solidFill>
                          <a:latin typeface="楷体" pitchFamily="49" charset="-122"/>
                          <a:ea typeface="楷体" pitchFamily="49" charset="-122"/>
                        </a:rPr>
                        <a:t>级</a:t>
                      </a:r>
                      <a:endParaRPr lang="zh-CN" altLang="en-US" sz="2400" b="0" dirty="0">
                        <a:solidFill>
                          <a:schemeClr val="tx1"/>
                        </a:solidFill>
                        <a:latin typeface="楷体" pitchFamily="49" charset="-122"/>
                        <a:ea typeface="楷体"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2400" b="0" i="0" kern="1200" dirty="0" smtClean="0">
                          <a:solidFill>
                            <a:schemeClr val="tx1"/>
                          </a:solidFill>
                          <a:effectLst/>
                          <a:latin typeface="楷体" pitchFamily="49" charset="-122"/>
                          <a:ea typeface="楷体" pitchFamily="49" charset="-122"/>
                          <a:cs typeface="+mn-cs"/>
                        </a:rPr>
                        <a:t>轻度到中度疾病，平衡受影响，但患者可以独立生活</a:t>
                      </a:r>
                      <a:endParaRPr lang="zh-CN" altLang="en-US" sz="2400" b="0" dirty="0">
                        <a:solidFill>
                          <a:schemeClr val="tx1"/>
                        </a:solidFill>
                        <a:latin typeface="楷体" pitchFamily="49" charset="-122"/>
                        <a:ea typeface="楷体"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en-US" altLang="zh-CN" sz="2400" b="0" dirty="0" smtClean="0">
                          <a:solidFill>
                            <a:schemeClr val="tx1"/>
                          </a:solidFill>
                          <a:latin typeface="楷体" pitchFamily="49" charset="-122"/>
                          <a:ea typeface="楷体" pitchFamily="49" charset="-122"/>
                        </a:rPr>
                        <a:t>4</a:t>
                      </a:r>
                      <a:r>
                        <a:rPr lang="zh-CN" altLang="en-US" sz="2400" b="0" dirty="0" smtClean="0">
                          <a:solidFill>
                            <a:schemeClr val="tx1"/>
                          </a:solidFill>
                          <a:latin typeface="楷体" pitchFamily="49" charset="-122"/>
                          <a:ea typeface="楷体" pitchFamily="49" charset="-122"/>
                        </a:rPr>
                        <a:t>级</a:t>
                      </a:r>
                      <a:endParaRPr lang="zh-CN" altLang="en-US" sz="2400" b="0" dirty="0">
                        <a:solidFill>
                          <a:schemeClr val="tx1"/>
                        </a:solidFill>
                        <a:latin typeface="楷体" pitchFamily="49" charset="-122"/>
                        <a:ea typeface="楷体"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2400" b="0" i="0" kern="1200" dirty="0" smtClean="0">
                          <a:solidFill>
                            <a:schemeClr val="tx1"/>
                          </a:solidFill>
                          <a:effectLst/>
                          <a:latin typeface="楷体" pitchFamily="49" charset="-122"/>
                          <a:ea typeface="楷体" pitchFamily="49" charset="-122"/>
                          <a:cs typeface="+mn-cs"/>
                        </a:rPr>
                        <a:t>严重残疾，但患者可以自行走动和站立。</a:t>
                      </a:r>
                      <a:endParaRPr lang="zh-CN" altLang="en-US" sz="2400" b="0" dirty="0">
                        <a:solidFill>
                          <a:schemeClr val="tx1"/>
                        </a:solidFill>
                        <a:latin typeface="楷体" pitchFamily="49" charset="-122"/>
                        <a:ea typeface="楷体"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en-US" altLang="zh-CN" sz="2400" b="0" dirty="0" smtClean="0">
                          <a:solidFill>
                            <a:schemeClr val="tx1"/>
                          </a:solidFill>
                          <a:latin typeface="楷体" pitchFamily="49" charset="-122"/>
                          <a:ea typeface="楷体" pitchFamily="49" charset="-122"/>
                        </a:rPr>
                        <a:t>5</a:t>
                      </a:r>
                      <a:r>
                        <a:rPr lang="zh-CN" altLang="en-US" sz="2400" b="0" dirty="0" smtClean="0">
                          <a:solidFill>
                            <a:schemeClr val="tx1"/>
                          </a:solidFill>
                          <a:latin typeface="楷体" pitchFamily="49" charset="-122"/>
                          <a:ea typeface="楷体" pitchFamily="49" charset="-122"/>
                        </a:rPr>
                        <a:t>级</a:t>
                      </a:r>
                      <a:endParaRPr lang="zh-CN" altLang="en-US" sz="2400" b="0" dirty="0">
                        <a:solidFill>
                          <a:schemeClr val="tx1"/>
                        </a:solidFill>
                        <a:latin typeface="楷体" pitchFamily="49" charset="-122"/>
                        <a:ea typeface="楷体"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2400" b="0" i="0" kern="1200" dirty="0" smtClean="0">
                          <a:solidFill>
                            <a:schemeClr val="tx1"/>
                          </a:solidFill>
                          <a:effectLst/>
                          <a:latin typeface="楷体" pitchFamily="49" charset="-122"/>
                          <a:ea typeface="楷体" pitchFamily="49" charset="-122"/>
                          <a:cs typeface="+mn-cs"/>
                        </a:rPr>
                        <a:t>在没有他人帮助的情况下，只能坐轮椅或卧床</a:t>
                      </a:r>
                      <a:endParaRPr lang="zh-CN" altLang="en-US" sz="2400" b="0" dirty="0">
                        <a:solidFill>
                          <a:schemeClr val="tx1"/>
                        </a:solidFill>
                        <a:latin typeface="楷体" pitchFamily="49" charset="-122"/>
                        <a:ea typeface="楷体"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7" name="左箭头 6">
            <a:hlinkClick r:id="rId3" action="ppaction://hlinksldjump"/>
          </p:cNvPr>
          <p:cNvSpPr/>
          <p:nvPr/>
        </p:nvSpPr>
        <p:spPr>
          <a:xfrm>
            <a:off x="11027229" y="124599"/>
            <a:ext cx="685800" cy="472365"/>
          </a:xfrm>
          <a:prstGeom prst="leftArrow">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Tree>
    <p:extLst>
      <p:ext uri="{BB962C8B-B14F-4D97-AF65-F5344CB8AC3E}">
        <p14:creationId xmlns:p14="http://schemas.microsoft.com/office/powerpoint/2010/main" val="90751372"/>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366" y="-858"/>
            <a:ext cx="12190476" cy="6858858"/>
          </a:xfrm>
          <a:prstGeom prst="rect">
            <a:avLst/>
          </a:prstGeom>
        </p:spPr>
      </p:pic>
      <p:grpSp>
        <p:nvGrpSpPr>
          <p:cNvPr id="26" name="组合 25"/>
          <p:cNvGrpSpPr/>
          <p:nvPr/>
        </p:nvGrpSpPr>
        <p:grpSpPr>
          <a:xfrm>
            <a:off x="631246" y="4833059"/>
            <a:ext cx="2067145" cy="523220"/>
            <a:chOff x="631246" y="4833059"/>
            <a:chExt cx="2067145" cy="523220"/>
          </a:xfrm>
        </p:grpSpPr>
        <p:sp>
          <p:nvSpPr>
            <p:cNvPr id="14" name="文本框 13"/>
            <p:cNvSpPr txBox="1"/>
            <p:nvPr/>
          </p:nvSpPr>
          <p:spPr>
            <a:xfrm>
              <a:off x="886630" y="4833059"/>
              <a:ext cx="1811761" cy="523220"/>
            </a:xfrm>
            <a:prstGeom prst="rect">
              <a:avLst/>
            </a:prstGeom>
            <a:noFill/>
          </p:spPr>
          <p:txBody>
            <a:bodyPr wrap="square" rtlCol="0">
              <a:spAutoFit/>
            </a:bodyPr>
            <a:lstStyle/>
            <a:p>
              <a:pPr algn="ctr"/>
              <a:r>
                <a:rPr lang="zh-CN" altLang="en-US" sz="2800" b="1" spc="300" dirty="0" smtClean="0">
                  <a:solidFill>
                    <a:schemeClr val="bg1"/>
                  </a:solidFill>
                  <a:latin typeface="微软雅黑" panose="020B0503020204020204" pitchFamily="34" charset="-122"/>
                  <a:ea typeface="微软雅黑" panose="020B0503020204020204" pitchFamily="34" charset="-122"/>
                </a:rPr>
                <a:t>分析讨论</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燕尾形 26"/>
          <p:cNvSpPr/>
          <p:nvPr/>
        </p:nvSpPr>
        <p:spPr>
          <a:xfrm>
            <a:off x="1511773" y="90355"/>
            <a:ext cx="280737" cy="344906"/>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TextBox 27"/>
          <p:cNvSpPr txBox="1"/>
          <p:nvPr/>
        </p:nvSpPr>
        <p:spPr>
          <a:xfrm>
            <a:off x="281336" y="64168"/>
            <a:ext cx="1210588" cy="400110"/>
          </a:xfrm>
          <a:prstGeom prst="rect">
            <a:avLst/>
          </a:prstGeom>
          <a:noFill/>
        </p:spPr>
        <p:txBody>
          <a:bodyPr wrap="none" rtlCol="0">
            <a:spAutoFit/>
          </a:bodyPr>
          <a:lstStyle/>
          <a:p>
            <a:r>
              <a:rPr lang="zh-CN" altLang="en-US" sz="2000" b="1" dirty="0">
                <a:latin typeface="微软雅黑" pitchFamily="34" charset="-122"/>
                <a:ea typeface="微软雅黑" pitchFamily="34" charset="-122"/>
              </a:rPr>
              <a:t>流行病学</a:t>
            </a:r>
          </a:p>
        </p:txBody>
      </p:sp>
      <p:cxnSp>
        <p:nvCxnSpPr>
          <p:cNvPr id="30" name="直接连接符 29"/>
          <p:cNvCxnSpPr/>
          <p:nvPr/>
        </p:nvCxnSpPr>
        <p:spPr>
          <a:xfrm>
            <a:off x="337288" y="435261"/>
            <a:ext cx="1306832" cy="0"/>
          </a:xfrm>
          <a:prstGeom prst="line">
            <a:avLst/>
          </a:prstGeom>
          <a:ln>
            <a:solidFill>
              <a:srgbClr val="0070C0"/>
            </a:solidFill>
          </a:ln>
        </p:spPr>
        <p:style>
          <a:lnRef idx="2">
            <a:schemeClr val="accent5"/>
          </a:lnRef>
          <a:fillRef idx="0">
            <a:schemeClr val="accent5"/>
          </a:fillRef>
          <a:effectRef idx="1">
            <a:schemeClr val="accent5"/>
          </a:effectRef>
          <a:fontRef idx="minor">
            <a:schemeClr val="tx1"/>
          </a:fontRef>
        </p:style>
      </p:cxnSp>
      <p:sp>
        <p:nvSpPr>
          <p:cNvPr id="13" name="矩形 12"/>
          <p:cNvSpPr/>
          <p:nvPr/>
        </p:nvSpPr>
        <p:spPr>
          <a:xfrm>
            <a:off x="337288" y="727460"/>
            <a:ext cx="8923670" cy="6093976"/>
          </a:xfrm>
          <a:prstGeom prst="rect">
            <a:avLst/>
          </a:prstGeom>
        </p:spPr>
        <p:txBody>
          <a:bodyPr wrap="square">
            <a:spAutoFit/>
          </a:bodyPr>
          <a:lstStyle/>
          <a:p>
            <a:pPr>
              <a:lnSpc>
                <a:spcPts val="3600"/>
              </a:lnSpc>
            </a:pPr>
            <a:r>
              <a:rPr lang="en-US" altLang="zh-CN" sz="2800" b="1" dirty="0" smtClean="0">
                <a:latin typeface="楷体" pitchFamily="49" charset="-122"/>
                <a:ea typeface="楷体" pitchFamily="49" charset="-122"/>
              </a:rPr>
              <a:t>[</a:t>
            </a:r>
            <a:r>
              <a:rPr lang="zh-CN" altLang="en-US" sz="2800" b="1" dirty="0" smtClean="0">
                <a:latin typeface="楷体" pitchFamily="49" charset="-122"/>
                <a:ea typeface="楷体" pitchFamily="49" charset="-122"/>
              </a:rPr>
              <a:t>流行病学</a:t>
            </a:r>
            <a:r>
              <a:rPr lang="en-US" altLang="zh-CN" sz="2800" b="1" dirty="0" smtClean="0">
                <a:latin typeface="楷体" pitchFamily="49" charset="-122"/>
                <a:ea typeface="楷体" pitchFamily="49" charset="-122"/>
              </a:rPr>
              <a:t>]</a:t>
            </a:r>
            <a:r>
              <a:rPr lang="zh-CN" altLang="en-US" sz="2400" dirty="0">
                <a:latin typeface="楷体" pitchFamily="49" charset="-122"/>
                <a:ea typeface="楷体" pitchFamily="49" charset="-122"/>
              </a:rPr>
              <a:t>帕金森病全人群患病率约为</a:t>
            </a:r>
            <a:r>
              <a:rPr lang="en-US" altLang="zh-CN" sz="2400" dirty="0" smtClean="0">
                <a:solidFill>
                  <a:srgbClr val="FF0000"/>
                </a:solidFill>
                <a:latin typeface="楷体" pitchFamily="49" charset="-122"/>
                <a:ea typeface="楷体" pitchFamily="49" charset="-122"/>
              </a:rPr>
              <a:t>0</a:t>
            </a:r>
            <a:r>
              <a:rPr lang="en-US" altLang="zh-CN" sz="2400" dirty="0">
                <a:solidFill>
                  <a:srgbClr val="FF0000"/>
                </a:solidFill>
                <a:latin typeface="楷体" pitchFamily="49" charset="-122"/>
                <a:ea typeface="楷体" pitchFamily="49" charset="-122"/>
              </a:rPr>
              <a:t>.</a:t>
            </a:r>
            <a:r>
              <a:rPr lang="en-US" altLang="zh-CN" sz="2400" dirty="0" smtClean="0">
                <a:solidFill>
                  <a:srgbClr val="FF0000"/>
                </a:solidFill>
                <a:latin typeface="楷体" pitchFamily="49" charset="-122"/>
                <a:ea typeface="楷体" pitchFamily="49" charset="-122"/>
              </a:rPr>
              <a:t>3</a:t>
            </a:r>
            <a:r>
              <a:rPr lang="zh-CN" altLang="en-US" sz="2400" dirty="0" smtClean="0">
                <a:solidFill>
                  <a:srgbClr val="FF0000"/>
                </a:solidFill>
                <a:latin typeface="楷体" pitchFamily="49" charset="-122"/>
                <a:ea typeface="楷体" pitchFamily="49" charset="-122"/>
              </a:rPr>
              <a:t>％</a:t>
            </a:r>
            <a:r>
              <a:rPr lang="zh-CN" altLang="en-US" sz="2400" dirty="0" smtClean="0">
                <a:latin typeface="楷体" pitchFamily="49" charset="-122"/>
                <a:ea typeface="楷体" pitchFamily="49" charset="-122"/>
              </a:rPr>
              <a:t>。作为一种</a:t>
            </a:r>
            <a:r>
              <a:rPr lang="zh-CN" altLang="en-US" sz="2400" dirty="0">
                <a:latin typeface="楷体" pitchFamily="49" charset="-122"/>
                <a:ea typeface="楷体" pitchFamily="49" charset="-122"/>
              </a:rPr>
              <a:t>典型的老年慢性疾病，帕金森病在老年人群中</a:t>
            </a:r>
            <a:r>
              <a:rPr lang="zh-CN" altLang="en-US" sz="2400" dirty="0" smtClean="0">
                <a:latin typeface="楷体" pitchFamily="49" charset="-122"/>
                <a:ea typeface="楷体" pitchFamily="49" charset="-122"/>
              </a:rPr>
              <a:t>患病率</a:t>
            </a:r>
            <a:r>
              <a:rPr lang="zh-CN" altLang="en-US" sz="2400" dirty="0">
                <a:latin typeface="楷体" pitchFamily="49" charset="-122"/>
                <a:ea typeface="楷体" pitchFamily="49" charset="-122"/>
              </a:rPr>
              <a:t>成倍增加，</a:t>
            </a:r>
            <a:r>
              <a:rPr lang="en-US" altLang="zh-CN" sz="2400" dirty="0">
                <a:latin typeface="楷体" pitchFamily="49" charset="-122"/>
                <a:ea typeface="楷体" pitchFamily="49" charset="-122"/>
              </a:rPr>
              <a:t>65</a:t>
            </a:r>
            <a:r>
              <a:rPr lang="zh-CN" altLang="en-US" sz="2400" dirty="0">
                <a:latin typeface="楷体" pitchFamily="49" charset="-122"/>
                <a:ea typeface="楷体" pitchFamily="49" charset="-122"/>
              </a:rPr>
              <a:t>岁以上老年人群患病率为</a:t>
            </a:r>
            <a:r>
              <a:rPr lang="en-US" altLang="zh-CN" sz="2400" dirty="0">
                <a:solidFill>
                  <a:srgbClr val="FF0000"/>
                </a:solidFill>
                <a:latin typeface="楷体" pitchFamily="49" charset="-122"/>
                <a:ea typeface="楷体" pitchFamily="49" charset="-122"/>
              </a:rPr>
              <a:t>1</a:t>
            </a:r>
            <a:r>
              <a:rPr lang="zh-CN" altLang="en-US" sz="2400" dirty="0">
                <a:solidFill>
                  <a:srgbClr val="FF0000"/>
                </a:solidFill>
                <a:latin typeface="楷体" pitchFamily="49" charset="-122"/>
                <a:ea typeface="楷体" pitchFamily="49" charset="-122"/>
              </a:rPr>
              <a:t>％</a:t>
            </a:r>
            <a:r>
              <a:rPr lang="zh-CN" altLang="en-US" sz="2400" dirty="0" smtClean="0">
                <a:solidFill>
                  <a:srgbClr val="FF0000"/>
                </a:solidFill>
                <a:latin typeface="楷体" pitchFamily="49" charset="-122"/>
                <a:ea typeface="楷体" pitchFamily="49" charset="-122"/>
              </a:rPr>
              <a:t>～</a:t>
            </a:r>
            <a:r>
              <a:rPr lang="en-US" altLang="zh-CN" sz="2400" dirty="0" smtClean="0">
                <a:solidFill>
                  <a:srgbClr val="FF0000"/>
                </a:solidFill>
                <a:latin typeface="楷体" pitchFamily="49" charset="-122"/>
                <a:ea typeface="楷体" pitchFamily="49" charset="-122"/>
              </a:rPr>
              <a:t>2</a:t>
            </a:r>
            <a:r>
              <a:rPr lang="zh-CN" altLang="en-US" sz="2400" dirty="0">
                <a:solidFill>
                  <a:srgbClr val="FF0000"/>
                </a:solidFill>
                <a:latin typeface="楷体" pitchFamily="49" charset="-122"/>
                <a:ea typeface="楷体" pitchFamily="49" charset="-122"/>
              </a:rPr>
              <a:t>％</a:t>
            </a:r>
            <a:r>
              <a:rPr lang="zh-CN" altLang="en-US" sz="2400" dirty="0">
                <a:latin typeface="楷体" pitchFamily="49" charset="-122"/>
                <a:ea typeface="楷体" pitchFamily="49" charset="-122"/>
              </a:rPr>
              <a:t>、</a:t>
            </a:r>
            <a:r>
              <a:rPr lang="en-US" altLang="zh-CN" sz="2400" dirty="0">
                <a:latin typeface="楷体" pitchFamily="49" charset="-122"/>
                <a:ea typeface="楷体" pitchFamily="49" charset="-122"/>
              </a:rPr>
              <a:t>85</a:t>
            </a:r>
            <a:r>
              <a:rPr lang="zh-CN" altLang="en-US" sz="2400" dirty="0">
                <a:latin typeface="楷体" pitchFamily="49" charset="-122"/>
                <a:ea typeface="楷体" pitchFamily="49" charset="-122"/>
              </a:rPr>
              <a:t>岁以上为</a:t>
            </a:r>
            <a:r>
              <a:rPr lang="en-US" altLang="zh-CN" sz="2400" dirty="0">
                <a:solidFill>
                  <a:srgbClr val="FF0000"/>
                </a:solidFill>
                <a:latin typeface="楷体" pitchFamily="49" charset="-122"/>
                <a:ea typeface="楷体" pitchFamily="49" charset="-122"/>
              </a:rPr>
              <a:t>3</a:t>
            </a:r>
            <a:r>
              <a:rPr lang="zh-CN" altLang="en-US" sz="2400" dirty="0">
                <a:solidFill>
                  <a:srgbClr val="FF0000"/>
                </a:solidFill>
                <a:latin typeface="楷体" pitchFamily="49" charset="-122"/>
                <a:ea typeface="楷体" pitchFamily="49" charset="-122"/>
              </a:rPr>
              <a:t>％～</a:t>
            </a:r>
            <a:r>
              <a:rPr lang="en-US" altLang="zh-CN" sz="2400" dirty="0">
                <a:solidFill>
                  <a:srgbClr val="FF0000"/>
                </a:solidFill>
                <a:latin typeface="楷体" pitchFamily="49" charset="-122"/>
                <a:ea typeface="楷体" pitchFamily="49" charset="-122"/>
              </a:rPr>
              <a:t>5</a:t>
            </a:r>
            <a:r>
              <a:rPr lang="zh-CN" altLang="en-US" sz="2400" dirty="0" smtClean="0">
                <a:solidFill>
                  <a:srgbClr val="FF0000"/>
                </a:solidFill>
                <a:latin typeface="楷体" pitchFamily="49" charset="-122"/>
                <a:ea typeface="楷体" pitchFamily="49" charset="-122"/>
              </a:rPr>
              <a:t>％</a:t>
            </a:r>
            <a:r>
              <a:rPr lang="zh-CN" altLang="en-US" sz="2400" dirty="0" smtClean="0">
                <a:latin typeface="楷体" pitchFamily="49" charset="-122"/>
                <a:ea typeface="楷体" pitchFamily="49" charset="-122"/>
              </a:rPr>
              <a:t>。</a:t>
            </a:r>
            <a:endParaRPr lang="en-US" altLang="zh-CN" sz="2400" dirty="0" smtClean="0">
              <a:latin typeface="楷体" pitchFamily="49" charset="-122"/>
              <a:ea typeface="楷体" pitchFamily="49" charset="-122"/>
            </a:endParaRPr>
          </a:p>
          <a:p>
            <a:pPr>
              <a:lnSpc>
                <a:spcPts val="3600"/>
              </a:lnSpc>
            </a:pPr>
            <a:r>
              <a:rPr lang="zh-CN" altLang="en-US" sz="2400" dirty="0" smtClean="0">
                <a:solidFill>
                  <a:srgbClr val="0070C0"/>
                </a:solidFill>
                <a:latin typeface="楷体" pitchFamily="49" charset="-122"/>
                <a:ea typeface="楷体" pitchFamily="49" charset="-122"/>
              </a:rPr>
              <a:t>全年龄段</a:t>
            </a:r>
            <a:r>
              <a:rPr lang="zh-CN" altLang="en-US" sz="2400" dirty="0">
                <a:solidFill>
                  <a:srgbClr val="0070C0"/>
                </a:solidFill>
                <a:latin typeface="楷体" pitchFamily="49" charset="-122"/>
                <a:ea typeface="楷体" pitchFamily="49" charset="-122"/>
              </a:rPr>
              <a:t>发病率</a:t>
            </a:r>
            <a:r>
              <a:rPr lang="zh-CN" altLang="en-US" sz="2400" dirty="0">
                <a:latin typeface="楷体" pitchFamily="49" charset="-122"/>
                <a:ea typeface="楷体" pitchFamily="49" charset="-122"/>
              </a:rPr>
              <a:t>为</a:t>
            </a:r>
            <a:r>
              <a:rPr lang="en-US" altLang="zh-CN" sz="2400" dirty="0" smtClean="0">
                <a:latin typeface="楷体" pitchFamily="49" charset="-122"/>
                <a:ea typeface="楷体" pitchFamily="49" charset="-122"/>
              </a:rPr>
              <a:t>8</a:t>
            </a:r>
            <a:r>
              <a:rPr lang="zh-CN" altLang="en-US" sz="2400" dirty="0" smtClean="0">
                <a:latin typeface="楷体" pitchFamily="49" charset="-122"/>
                <a:ea typeface="楷体" pitchFamily="49" charset="-122"/>
              </a:rPr>
              <a:t>～</a:t>
            </a:r>
            <a:r>
              <a:rPr lang="en-US" altLang="zh-CN" sz="2400" dirty="0" smtClean="0">
                <a:latin typeface="楷体" pitchFamily="49" charset="-122"/>
                <a:ea typeface="楷体" pitchFamily="49" charset="-122"/>
              </a:rPr>
              <a:t>18</a:t>
            </a:r>
            <a:r>
              <a:rPr lang="zh-CN" altLang="en-US" sz="2400" dirty="0">
                <a:latin typeface="楷体" pitchFamily="49" charset="-122"/>
                <a:ea typeface="楷体" pitchFamily="49" charset="-122"/>
              </a:rPr>
              <a:t>／</a:t>
            </a:r>
            <a:r>
              <a:rPr lang="en-US" altLang="zh-CN" sz="2400" dirty="0">
                <a:latin typeface="楷体" pitchFamily="49" charset="-122"/>
                <a:ea typeface="楷体" pitchFamily="49" charset="-122"/>
              </a:rPr>
              <a:t>10</a:t>
            </a:r>
            <a:r>
              <a:rPr lang="zh-CN" altLang="en-US" sz="2400" dirty="0">
                <a:latin typeface="楷体" pitchFamily="49" charset="-122"/>
                <a:ea typeface="楷体" pitchFamily="49" charset="-122"/>
              </a:rPr>
              <a:t>万</a:t>
            </a:r>
            <a:r>
              <a:rPr lang="zh-CN" altLang="en-US" sz="2400" dirty="0" smtClean="0">
                <a:latin typeface="楷体" pitchFamily="49" charset="-122"/>
                <a:ea typeface="楷体" pitchFamily="49" charset="-122"/>
              </a:rPr>
              <a:t>人、</a:t>
            </a:r>
            <a:r>
              <a:rPr lang="en-US" altLang="zh-CN" sz="2400" dirty="0">
                <a:latin typeface="楷体" pitchFamily="49" charset="-122"/>
                <a:ea typeface="楷体" pitchFamily="49" charset="-122"/>
              </a:rPr>
              <a:t>65</a:t>
            </a:r>
            <a:r>
              <a:rPr lang="zh-CN" altLang="en-US" sz="2400" dirty="0">
                <a:latin typeface="楷体" pitchFamily="49" charset="-122"/>
                <a:ea typeface="楷体" pitchFamily="49" charset="-122"/>
              </a:rPr>
              <a:t>岁以上年龄段 </a:t>
            </a:r>
            <a:r>
              <a:rPr lang="en-US" altLang="zh-CN" sz="2400" dirty="0">
                <a:latin typeface="楷体" pitchFamily="49" charset="-122"/>
                <a:ea typeface="楷体" pitchFamily="49" charset="-122"/>
              </a:rPr>
              <a:t>50</a:t>
            </a:r>
            <a:r>
              <a:rPr lang="zh-CN" altLang="en-US" sz="2400" dirty="0">
                <a:latin typeface="楷体" pitchFamily="49" charset="-122"/>
                <a:ea typeface="楷体" pitchFamily="49" charset="-122"/>
              </a:rPr>
              <a:t>／</a:t>
            </a:r>
            <a:r>
              <a:rPr lang="en-US" altLang="zh-CN" sz="2400" dirty="0">
                <a:latin typeface="楷体" pitchFamily="49" charset="-122"/>
                <a:ea typeface="楷体" pitchFamily="49" charset="-122"/>
              </a:rPr>
              <a:t>10</a:t>
            </a:r>
            <a:r>
              <a:rPr lang="zh-CN" altLang="en-US" sz="2400" dirty="0">
                <a:latin typeface="楷体" pitchFamily="49" charset="-122"/>
                <a:ea typeface="楷体" pitchFamily="49" charset="-122"/>
              </a:rPr>
              <a:t>万</a:t>
            </a:r>
            <a:r>
              <a:rPr lang="zh-CN" altLang="en-US" sz="2400" dirty="0" smtClean="0">
                <a:latin typeface="楷体" pitchFamily="49" charset="-122"/>
                <a:ea typeface="楷体" pitchFamily="49" charset="-122"/>
              </a:rPr>
              <a:t>人、</a:t>
            </a:r>
            <a:r>
              <a:rPr lang="en-US" altLang="zh-CN" sz="2400" dirty="0">
                <a:latin typeface="楷体" pitchFamily="49" charset="-122"/>
                <a:ea typeface="楷体" pitchFamily="49" charset="-122"/>
              </a:rPr>
              <a:t>75</a:t>
            </a:r>
            <a:r>
              <a:rPr lang="zh-CN" altLang="en-US" sz="2400" dirty="0">
                <a:latin typeface="楷体" pitchFamily="49" charset="-122"/>
                <a:ea typeface="楷体" pitchFamily="49" charset="-122"/>
              </a:rPr>
              <a:t>岁以上年龄段为</a:t>
            </a:r>
            <a:r>
              <a:rPr lang="en-US" altLang="zh-CN" sz="2400" dirty="0">
                <a:latin typeface="楷体" pitchFamily="49" charset="-122"/>
                <a:ea typeface="楷体" pitchFamily="49" charset="-122"/>
              </a:rPr>
              <a:t>150</a:t>
            </a:r>
            <a:r>
              <a:rPr lang="zh-CN" altLang="en-US" sz="2400" dirty="0">
                <a:latin typeface="楷体" pitchFamily="49" charset="-122"/>
                <a:ea typeface="楷体" pitchFamily="49" charset="-122"/>
              </a:rPr>
              <a:t>／</a:t>
            </a:r>
            <a:r>
              <a:rPr lang="en-US" altLang="zh-CN" sz="2400" dirty="0">
                <a:latin typeface="楷体" pitchFamily="49" charset="-122"/>
                <a:ea typeface="楷体" pitchFamily="49" charset="-122"/>
              </a:rPr>
              <a:t>10</a:t>
            </a:r>
            <a:r>
              <a:rPr lang="zh-CN" altLang="en-US" sz="2400" dirty="0">
                <a:latin typeface="楷体" pitchFamily="49" charset="-122"/>
                <a:ea typeface="楷体" pitchFamily="49" charset="-122"/>
              </a:rPr>
              <a:t>万</a:t>
            </a:r>
            <a:r>
              <a:rPr lang="zh-CN" altLang="en-US" sz="2400" dirty="0" smtClean="0">
                <a:latin typeface="楷体" pitchFamily="49" charset="-122"/>
                <a:ea typeface="楷体" pitchFamily="49" charset="-122"/>
              </a:rPr>
              <a:t>人、 </a:t>
            </a:r>
            <a:r>
              <a:rPr lang="en-US" altLang="zh-CN" sz="2400" dirty="0">
                <a:latin typeface="楷体" pitchFamily="49" charset="-122"/>
                <a:ea typeface="楷体" pitchFamily="49" charset="-122"/>
              </a:rPr>
              <a:t>85</a:t>
            </a:r>
            <a:r>
              <a:rPr lang="zh-CN" altLang="en-US" sz="2400" dirty="0">
                <a:latin typeface="楷体" pitchFamily="49" charset="-122"/>
                <a:ea typeface="楷体" pitchFamily="49" charset="-122"/>
              </a:rPr>
              <a:t>岁以上年龄段为</a:t>
            </a:r>
            <a:r>
              <a:rPr lang="en-US" altLang="zh-CN" sz="2400" dirty="0">
                <a:latin typeface="楷体" pitchFamily="49" charset="-122"/>
                <a:ea typeface="楷体" pitchFamily="49" charset="-122"/>
              </a:rPr>
              <a:t>400</a:t>
            </a:r>
            <a:r>
              <a:rPr lang="zh-CN" altLang="en-US" sz="2400" dirty="0">
                <a:latin typeface="楷体" pitchFamily="49" charset="-122"/>
                <a:ea typeface="楷体" pitchFamily="49" charset="-122"/>
              </a:rPr>
              <a:t>／</a:t>
            </a:r>
            <a:r>
              <a:rPr lang="en-US" altLang="zh-CN" sz="2400" dirty="0">
                <a:latin typeface="楷体" pitchFamily="49" charset="-122"/>
                <a:ea typeface="楷体" pitchFamily="49" charset="-122"/>
              </a:rPr>
              <a:t>10</a:t>
            </a:r>
            <a:r>
              <a:rPr lang="zh-CN" altLang="en-US" sz="2400" dirty="0">
                <a:latin typeface="楷体" pitchFamily="49" charset="-122"/>
                <a:ea typeface="楷体" pitchFamily="49" charset="-122"/>
              </a:rPr>
              <a:t>万</a:t>
            </a:r>
            <a:r>
              <a:rPr lang="zh-CN" altLang="en-US" sz="2400" dirty="0" smtClean="0">
                <a:latin typeface="楷体" pitchFamily="49" charset="-122"/>
                <a:ea typeface="楷体" pitchFamily="49" charset="-122"/>
              </a:rPr>
              <a:t>人。</a:t>
            </a:r>
            <a:endParaRPr lang="en-US" altLang="zh-CN" sz="2400" dirty="0" smtClean="0">
              <a:latin typeface="楷体" pitchFamily="49" charset="-122"/>
              <a:ea typeface="楷体" pitchFamily="49" charset="-122"/>
            </a:endParaRPr>
          </a:p>
          <a:p>
            <a:pPr>
              <a:lnSpc>
                <a:spcPts val="3600"/>
              </a:lnSpc>
            </a:pPr>
            <a:r>
              <a:rPr lang="zh-CN" altLang="en-US" sz="2400" dirty="0">
                <a:solidFill>
                  <a:srgbClr val="0070C0"/>
                </a:solidFill>
                <a:latin typeface="楷体" pitchFamily="49" charset="-122"/>
                <a:ea typeface="楷体" pitchFamily="49" charset="-122"/>
              </a:rPr>
              <a:t>我国</a:t>
            </a:r>
            <a:r>
              <a:rPr lang="zh-CN" altLang="en-US" sz="2400" dirty="0" smtClean="0">
                <a:solidFill>
                  <a:srgbClr val="0070C0"/>
                </a:solidFill>
                <a:latin typeface="楷体" pitchFamily="49" charset="-122"/>
                <a:ea typeface="楷体" pitchFamily="49" charset="-122"/>
              </a:rPr>
              <a:t>全人群</a:t>
            </a:r>
            <a:r>
              <a:rPr lang="zh-CN" altLang="en-US" sz="2400" dirty="0">
                <a:solidFill>
                  <a:srgbClr val="0070C0"/>
                </a:solidFill>
                <a:latin typeface="楷体" pitchFamily="49" charset="-122"/>
                <a:ea typeface="楷体" pitchFamily="49" charset="-122"/>
              </a:rPr>
              <a:t>患病率</a:t>
            </a:r>
            <a:r>
              <a:rPr lang="zh-CN" altLang="en-US" sz="2400" dirty="0" smtClean="0">
                <a:latin typeface="楷体" pitchFamily="49" charset="-122"/>
                <a:ea typeface="楷体" pitchFamily="49" charset="-122"/>
              </a:rPr>
              <a:t>为</a:t>
            </a:r>
            <a:r>
              <a:rPr lang="en-US" altLang="zh-CN" sz="2400" dirty="0" smtClean="0">
                <a:latin typeface="楷体" pitchFamily="49" charset="-122"/>
                <a:ea typeface="楷体" pitchFamily="49" charset="-122"/>
              </a:rPr>
              <a:t>190</a:t>
            </a:r>
            <a:r>
              <a:rPr lang="zh-CN" altLang="en-US" sz="2400" dirty="0" smtClean="0">
                <a:latin typeface="楷体" pitchFamily="49" charset="-122"/>
                <a:ea typeface="楷体" pitchFamily="49" charset="-122"/>
              </a:rPr>
              <a:t>／</a:t>
            </a:r>
            <a:r>
              <a:rPr lang="en-US" altLang="zh-CN" sz="2400" dirty="0">
                <a:latin typeface="楷体" pitchFamily="49" charset="-122"/>
                <a:ea typeface="楷体" pitchFamily="49" charset="-122"/>
              </a:rPr>
              <a:t>10</a:t>
            </a:r>
            <a:r>
              <a:rPr lang="zh-CN" altLang="en-US" sz="2400" dirty="0">
                <a:latin typeface="楷体" pitchFamily="49" charset="-122"/>
                <a:ea typeface="楷体" pitchFamily="49" charset="-122"/>
              </a:rPr>
              <a:t>万， </a:t>
            </a:r>
            <a:r>
              <a:rPr lang="en-US" altLang="zh-CN" sz="2400" dirty="0" smtClean="0">
                <a:latin typeface="楷体" pitchFamily="49" charset="-122"/>
                <a:ea typeface="楷体" pitchFamily="49" charset="-122"/>
              </a:rPr>
              <a:t>50</a:t>
            </a:r>
            <a:r>
              <a:rPr lang="zh-CN" altLang="en-US" sz="2400" dirty="0" smtClean="0">
                <a:latin typeface="楷体" pitchFamily="49" charset="-122"/>
                <a:ea typeface="楷体" pitchFamily="49" charset="-122"/>
              </a:rPr>
              <a:t>～</a:t>
            </a:r>
            <a:r>
              <a:rPr lang="en-US" altLang="zh-CN" sz="2400" dirty="0" smtClean="0">
                <a:latin typeface="楷体" pitchFamily="49" charset="-122"/>
                <a:ea typeface="楷体" pitchFamily="49" charset="-122"/>
              </a:rPr>
              <a:t>59</a:t>
            </a:r>
            <a:r>
              <a:rPr lang="zh-CN" altLang="en-US" sz="2400" dirty="0">
                <a:latin typeface="楷体" pitchFamily="49" charset="-122"/>
                <a:ea typeface="楷体" pitchFamily="49" charset="-122"/>
              </a:rPr>
              <a:t>岁人群患病率为</a:t>
            </a:r>
            <a:r>
              <a:rPr lang="en-US" altLang="zh-CN" sz="2400" dirty="0">
                <a:latin typeface="楷体" pitchFamily="49" charset="-122"/>
                <a:ea typeface="楷体" pitchFamily="49" charset="-122"/>
              </a:rPr>
              <a:t>133</a:t>
            </a:r>
            <a:r>
              <a:rPr lang="zh-CN" altLang="en-US" sz="2400" dirty="0">
                <a:latin typeface="楷体" pitchFamily="49" charset="-122"/>
                <a:ea typeface="楷体" pitchFamily="49" charset="-122"/>
              </a:rPr>
              <a:t>／</a:t>
            </a:r>
            <a:r>
              <a:rPr lang="en-US" altLang="zh-CN" sz="2400" dirty="0">
                <a:latin typeface="楷体" pitchFamily="49" charset="-122"/>
                <a:ea typeface="楷体" pitchFamily="49" charset="-122"/>
              </a:rPr>
              <a:t>10</a:t>
            </a:r>
            <a:r>
              <a:rPr lang="zh-CN" altLang="en-US" sz="2400" dirty="0">
                <a:latin typeface="楷体" pitchFamily="49" charset="-122"/>
                <a:ea typeface="楷体" pitchFamily="49" charset="-122"/>
              </a:rPr>
              <a:t>万、</a:t>
            </a:r>
            <a:r>
              <a:rPr lang="en-US" altLang="zh-CN" sz="2400" dirty="0">
                <a:latin typeface="楷体" pitchFamily="49" charset="-122"/>
                <a:ea typeface="楷体" pitchFamily="49" charset="-122"/>
              </a:rPr>
              <a:t>60</a:t>
            </a:r>
            <a:r>
              <a:rPr lang="zh-CN" altLang="en-US" sz="2400" dirty="0">
                <a:latin typeface="楷体" pitchFamily="49" charset="-122"/>
                <a:ea typeface="楷体" pitchFamily="49" charset="-122"/>
              </a:rPr>
              <a:t>～</a:t>
            </a:r>
            <a:r>
              <a:rPr lang="en-US" altLang="zh-CN" sz="2400" dirty="0">
                <a:latin typeface="楷体" pitchFamily="49" charset="-122"/>
                <a:ea typeface="楷体" pitchFamily="49" charset="-122"/>
              </a:rPr>
              <a:t>69</a:t>
            </a:r>
            <a:r>
              <a:rPr lang="zh-CN" altLang="en-US" sz="2400" dirty="0">
                <a:latin typeface="楷体" pitchFamily="49" charset="-122"/>
                <a:ea typeface="楷体" pitchFamily="49" charset="-122"/>
              </a:rPr>
              <a:t>岁</a:t>
            </a:r>
            <a:r>
              <a:rPr lang="en-US" altLang="zh-CN" sz="2400" dirty="0">
                <a:latin typeface="楷体" pitchFamily="49" charset="-122"/>
                <a:ea typeface="楷体" pitchFamily="49" charset="-122"/>
              </a:rPr>
              <a:t>422</a:t>
            </a:r>
            <a:r>
              <a:rPr lang="zh-CN" altLang="en-US" sz="2400" dirty="0">
                <a:latin typeface="楷体" pitchFamily="49" charset="-122"/>
                <a:ea typeface="楷体" pitchFamily="49" charset="-122"/>
              </a:rPr>
              <a:t>／</a:t>
            </a:r>
            <a:r>
              <a:rPr lang="en-US" altLang="zh-CN" sz="2400" dirty="0">
                <a:latin typeface="楷体" pitchFamily="49" charset="-122"/>
                <a:ea typeface="楷体" pitchFamily="49" charset="-122"/>
              </a:rPr>
              <a:t>10</a:t>
            </a:r>
            <a:r>
              <a:rPr lang="zh-CN" altLang="en-US" sz="2400" dirty="0">
                <a:latin typeface="楷体" pitchFamily="49" charset="-122"/>
                <a:ea typeface="楷体" pitchFamily="49" charset="-122"/>
              </a:rPr>
              <a:t>万</a:t>
            </a:r>
            <a:r>
              <a:rPr lang="zh-CN" altLang="en-US" sz="2400" dirty="0" smtClean="0">
                <a:latin typeface="楷体" pitchFamily="49" charset="-122"/>
                <a:ea typeface="楷体" pitchFamily="49" charset="-122"/>
              </a:rPr>
              <a:t>、</a:t>
            </a:r>
            <a:r>
              <a:rPr lang="en-US" altLang="zh-CN" sz="2400" dirty="0" smtClean="0">
                <a:latin typeface="楷体" pitchFamily="49" charset="-122"/>
                <a:ea typeface="楷体" pitchFamily="49" charset="-122"/>
              </a:rPr>
              <a:t>70</a:t>
            </a:r>
            <a:r>
              <a:rPr lang="zh-CN" altLang="en-US" sz="2400" dirty="0">
                <a:latin typeface="楷体" pitchFamily="49" charset="-122"/>
                <a:ea typeface="楷体" pitchFamily="49" charset="-122"/>
              </a:rPr>
              <a:t>～</a:t>
            </a:r>
            <a:r>
              <a:rPr lang="en-US" altLang="zh-CN" sz="2400" dirty="0">
                <a:latin typeface="楷体" pitchFamily="49" charset="-122"/>
                <a:ea typeface="楷体" pitchFamily="49" charset="-122"/>
              </a:rPr>
              <a:t>79</a:t>
            </a:r>
            <a:r>
              <a:rPr lang="zh-CN" altLang="en-US" sz="2400" dirty="0">
                <a:latin typeface="楷体" pitchFamily="49" charset="-122"/>
                <a:ea typeface="楷体" pitchFamily="49" charset="-122"/>
              </a:rPr>
              <a:t>岁</a:t>
            </a:r>
            <a:r>
              <a:rPr lang="en-US" altLang="zh-CN" sz="2400" dirty="0">
                <a:latin typeface="楷体" pitchFamily="49" charset="-122"/>
                <a:ea typeface="楷体" pitchFamily="49" charset="-122"/>
              </a:rPr>
              <a:t>825</a:t>
            </a:r>
            <a:r>
              <a:rPr lang="zh-CN" altLang="en-US" sz="2400" dirty="0">
                <a:latin typeface="楷体" pitchFamily="49" charset="-122"/>
                <a:ea typeface="楷体" pitchFamily="49" charset="-122"/>
              </a:rPr>
              <a:t>／</a:t>
            </a:r>
            <a:r>
              <a:rPr lang="en-US" altLang="zh-CN" sz="2400" dirty="0">
                <a:latin typeface="楷体" pitchFamily="49" charset="-122"/>
                <a:ea typeface="楷体" pitchFamily="49" charset="-122"/>
              </a:rPr>
              <a:t>10</a:t>
            </a:r>
            <a:r>
              <a:rPr lang="zh-CN" altLang="en-US" sz="2400" dirty="0">
                <a:latin typeface="楷体" pitchFamily="49" charset="-122"/>
                <a:ea typeface="楷体" pitchFamily="49" charset="-122"/>
              </a:rPr>
              <a:t>万、</a:t>
            </a:r>
            <a:r>
              <a:rPr lang="en-US" altLang="zh-CN" sz="2400" dirty="0">
                <a:latin typeface="楷体" pitchFamily="49" charset="-122"/>
                <a:ea typeface="楷体" pitchFamily="49" charset="-122"/>
              </a:rPr>
              <a:t>80</a:t>
            </a:r>
            <a:r>
              <a:rPr lang="zh-CN" altLang="en-US" sz="2400" dirty="0">
                <a:latin typeface="楷体" pitchFamily="49" charset="-122"/>
                <a:ea typeface="楷体" pitchFamily="49" charset="-122"/>
              </a:rPr>
              <a:t>岁以上</a:t>
            </a:r>
            <a:r>
              <a:rPr lang="en-US" altLang="zh-CN" sz="2400" dirty="0">
                <a:latin typeface="楷体" pitchFamily="49" charset="-122"/>
                <a:ea typeface="楷体" pitchFamily="49" charset="-122"/>
              </a:rPr>
              <a:t>1663</a:t>
            </a:r>
            <a:r>
              <a:rPr lang="zh-CN" altLang="en-US" sz="2400" dirty="0">
                <a:latin typeface="楷体" pitchFamily="49" charset="-122"/>
                <a:ea typeface="楷体" pitchFamily="49" charset="-122"/>
              </a:rPr>
              <a:t>／</a:t>
            </a:r>
            <a:r>
              <a:rPr lang="en-US" altLang="zh-CN" sz="2400" dirty="0">
                <a:latin typeface="楷体" pitchFamily="49" charset="-122"/>
                <a:ea typeface="楷体" pitchFamily="49" charset="-122"/>
              </a:rPr>
              <a:t>10</a:t>
            </a:r>
            <a:r>
              <a:rPr lang="zh-CN" altLang="en-US" sz="2400" dirty="0" smtClean="0">
                <a:latin typeface="楷体" pitchFamily="49" charset="-122"/>
                <a:ea typeface="楷体" pitchFamily="49" charset="-122"/>
              </a:rPr>
              <a:t>万</a:t>
            </a:r>
            <a:r>
              <a:rPr lang="zh-CN" altLang="en-US" sz="2400" dirty="0">
                <a:latin typeface="楷体" pitchFamily="49" charset="-122"/>
                <a:ea typeface="楷体" pitchFamily="49" charset="-122"/>
              </a:rPr>
              <a:t>。</a:t>
            </a:r>
            <a:r>
              <a:rPr lang="zh-CN" altLang="en-US" sz="2400" dirty="0"/>
              <a:t/>
            </a:r>
            <a:br>
              <a:rPr lang="zh-CN" altLang="en-US" sz="2400" dirty="0"/>
            </a:br>
            <a:r>
              <a:rPr lang="zh-CN" altLang="en-US" sz="2400" dirty="0"/>
              <a:t/>
            </a:r>
            <a:br>
              <a:rPr lang="zh-CN" altLang="en-US" sz="2400" dirty="0"/>
            </a:br>
            <a:endParaRPr lang="en-US" altLang="zh-CN" sz="2400" dirty="0" smtClean="0">
              <a:latin typeface="楷体" pitchFamily="49" charset="-122"/>
              <a:ea typeface="楷体" pitchFamily="49" charset="-122"/>
            </a:endParaRPr>
          </a:p>
          <a:p>
            <a:pPr>
              <a:lnSpc>
                <a:spcPts val="3600"/>
              </a:lnSpc>
            </a:pPr>
            <a:r>
              <a:rPr lang="zh-CN" altLang="en-US" sz="2400" dirty="0">
                <a:latin typeface="楷体" pitchFamily="49" charset="-122"/>
                <a:ea typeface="楷体" pitchFamily="49" charset="-122"/>
              </a:rPr>
              <a:t>据</a:t>
            </a:r>
            <a:r>
              <a:rPr lang="zh-CN" altLang="en-US" sz="2400" dirty="0" smtClean="0">
                <a:latin typeface="楷体" pitchFamily="49" charset="-122"/>
                <a:ea typeface="楷体" pitchFamily="49" charset="-122"/>
              </a:rPr>
              <a:t>统计，男性</a:t>
            </a:r>
            <a:r>
              <a:rPr lang="zh-CN" altLang="en-US" sz="2400" dirty="0">
                <a:latin typeface="楷体" pitchFamily="49" charset="-122"/>
                <a:ea typeface="楷体" pitchFamily="49" charset="-122"/>
              </a:rPr>
              <a:t>帕金森病的相对风险约为</a:t>
            </a:r>
            <a:r>
              <a:rPr lang="zh-CN" altLang="en-US" sz="2400" dirty="0" smtClean="0">
                <a:latin typeface="楷体" pitchFamily="49" charset="-122"/>
                <a:ea typeface="楷体" pitchFamily="49" charset="-122"/>
              </a:rPr>
              <a:t>女性的</a:t>
            </a:r>
            <a:r>
              <a:rPr lang="en-US" altLang="zh-CN" sz="2400" dirty="0" smtClean="0">
                <a:latin typeface="楷体" pitchFamily="49" charset="-122"/>
                <a:ea typeface="楷体" pitchFamily="49" charset="-122"/>
              </a:rPr>
              <a:t>1</a:t>
            </a:r>
            <a:r>
              <a:rPr lang="en-US" altLang="zh-CN" sz="2400" dirty="0">
                <a:latin typeface="楷体" pitchFamily="49" charset="-122"/>
                <a:ea typeface="楷体" pitchFamily="49" charset="-122"/>
              </a:rPr>
              <a:t>.</a:t>
            </a:r>
            <a:r>
              <a:rPr lang="en-US" altLang="zh-CN" sz="2400" dirty="0" smtClean="0">
                <a:latin typeface="楷体" pitchFamily="49" charset="-122"/>
                <a:ea typeface="楷体" pitchFamily="49" charset="-122"/>
              </a:rPr>
              <a:t>46</a:t>
            </a:r>
            <a:r>
              <a:rPr lang="zh-CN" altLang="en-US" sz="2400" dirty="0" smtClean="0">
                <a:latin typeface="楷体" pitchFamily="49" charset="-122"/>
                <a:ea typeface="楷体" pitchFamily="49" charset="-122"/>
              </a:rPr>
              <a:t>倍</a:t>
            </a:r>
            <a:r>
              <a:rPr lang="zh-CN" altLang="en-US" sz="2400" dirty="0">
                <a:latin typeface="楷体" pitchFamily="49" charset="-122"/>
                <a:ea typeface="楷体" pitchFamily="49" charset="-122"/>
              </a:rPr>
              <a:t>。</a:t>
            </a:r>
            <a:r>
              <a:rPr lang="zh-CN" altLang="en-US" sz="2400" dirty="0"/>
              <a:t/>
            </a:r>
            <a:br>
              <a:rPr lang="zh-CN" altLang="en-US" sz="2400" dirty="0"/>
            </a:br>
            <a:r>
              <a:rPr lang="zh-CN" altLang="en-US" sz="2400" dirty="0">
                <a:latin typeface="楷体" pitchFamily="49" charset="-122"/>
                <a:ea typeface="楷体" pitchFamily="49" charset="-122"/>
              </a:rPr>
              <a:t/>
            </a:r>
            <a:br>
              <a:rPr lang="zh-CN" altLang="en-US" sz="2400" dirty="0">
                <a:latin typeface="楷体" pitchFamily="49" charset="-122"/>
                <a:ea typeface="楷体" pitchFamily="49" charset="-122"/>
              </a:rPr>
            </a:br>
            <a:endParaRPr lang="zh-CN" altLang="en-US" dirty="0">
              <a:latin typeface="楷体" pitchFamily="49" charset="-122"/>
              <a:ea typeface="楷体" pitchFamily="49" charset="-122"/>
            </a:endParaRPr>
          </a:p>
        </p:txBody>
      </p:sp>
    </p:spTree>
    <p:extLst>
      <p:ext uri="{BB962C8B-B14F-4D97-AF65-F5344CB8AC3E}">
        <p14:creationId xmlns:p14="http://schemas.microsoft.com/office/powerpoint/2010/main" val="160001639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366" y="-858"/>
            <a:ext cx="12190476" cy="6858858"/>
          </a:xfrm>
          <a:prstGeom prst="rect">
            <a:avLst/>
          </a:prstGeom>
        </p:spPr>
      </p:pic>
      <p:grpSp>
        <p:nvGrpSpPr>
          <p:cNvPr id="26" name="组合 25"/>
          <p:cNvGrpSpPr/>
          <p:nvPr/>
        </p:nvGrpSpPr>
        <p:grpSpPr>
          <a:xfrm>
            <a:off x="631246" y="4833059"/>
            <a:ext cx="2067145" cy="523220"/>
            <a:chOff x="631246" y="4833059"/>
            <a:chExt cx="2067145" cy="523220"/>
          </a:xfrm>
        </p:grpSpPr>
        <p:sp>
          <p:nvSpPr>
            <p:cNvPr id="14" name="文本框 13"/>
            <p:cNvSpPr txBox="1"/>
            <p:nvPr/>
          </p:nvSpPr>
          <p:spPr>
            <a:xfrm>
              <a:off x="886630" y="4833059"/>
              <a:ext cx="1811761" cy="523220"/>
            </a:xfrm>
            <a:prstGeom prst="rect">
              <a:avLst/>
            </a:prstGeom>
            <a:noFill/>
          </p:spPr>
          <p:txBody>
            <a:bodyPr wrap="square" rtlCol="0">
              <a:spAutoFit/>
            </a:bodyPr>
            <a:lstStyle/>
            <a:p>
              <a:pPr algn="ctr"/>
              <a:r>
                <a:rPr lang="zh-CN" altLang="en-US" sz="2800" b="1" spc="300" dirty="0" smtClean="0">
                  <a:solidFill>
                    <a:schemeClr val="bg1"/>
                  </a:solidFill>
                  <a:latin typeface="微软雅黑" panose="020B0503020204020204" pitchFamily="34" charset="-122"/>
                  <a:ea typeface="微软雅黑" panose="020B0503020204020204" pitchFamily="34" charset="-122"/>
                </a:rPr>
                <a:t>分析讨论</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燕尾形 26"/>
          <p:cNvSpPr/>
          <p:nvPr/>
        </p:nvSpPr>
        <p:spPr>
          <a:xfrm>
            <a:off x="1511773" y="90355"/>
            <a:ext cx="280737" cy="344906"/>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TextBox 27"/>
          <p:cNvSpPr txBox="1"/>
          <p:nvPr/>
        </p:nvSpPr>
        <p:spPr>
          <a:xfrm>
            <a:off x="281336" y="64168"/>
            <a:ext cx="1210588" cy="400110"/>
          </a:xfrm>
          <a:prstGeom prst="rect">
            <a:avLst/>
          </a:prstGeom>
          <a:noFill/>
        </p:spPr>
        <p:txBody>
          <a:bodyPr wrap="none" rtlCol="0">
            <a:spAutoFit/>
          </a:bodyPr>
          <a:lstStyle/>
          <a:p>
            <a:r>
              <a:rPr lang="zh-CN" altLang="en-US" sz="2000" b="1" dirty="0">
                <a:latin typeface="微软雅黑" pitchFamily="34" charset="-122"/>
                <a:ea typeface="微软雅黑" pitchFamily="34" charset="-122"/>
              </a:rPr>
              <a:t>流行病学</a:t>
            </a:r>
          </a:p>
        </p:txBody>
      </p:sp>
      <p:cxnSp>
        <p:nvCxnSpPr>
          <p:cNvPr id="30" name="直接连接符 29"/>
          <p:cNvCxnSpPr/>
          <p:nvPr/>
        </p:nvCxnSpPr>
        <p:spPr>
          <a:xfrm>
            <a:off x="337288" y="435261"/>
            <a:ext cx="1306832" cy="0"/>
          </a:xfrm>
          <a:prstGeom prst="line">
            <a:avLst/>
          </a:prstGeom>
          <a:ln>
            <a:solidFill>
              <a:srgbClr val="0070C0"/>
            </a:solidFill>
          </a:ln>
        </p:spPr>
        <p:style>
          <a:lnRef idx="2">
            <a:schemeClr val="accent5"/>
          </a:lnRef>
          <a:fillRef idx="0">
            <a:schemeClr val="accent5"/>
          </a:fillRef>
          <a:effectRef idx="1">
            <a:schemeClr val="accent5"/>
          </a:effectRef>
          <a:fontRef idx="minor">
            <a:schemeClr val="tx1"/>
          </a:fontRef>
        </p:style>
      </p:cxnSp>
      <p:sp>
        <p:nvSpPr>
          <p:cNvPr id="13" name="矩形 12"/>
          <p:cNvSpPr/>
          <p:nvPr/>
        </p:nvSpPr>
        <p:spPr>
          <a:xfrm>
            <a:off x="337288" y="564175"/>
            <a:ext cx="8923670" cy="6463308"/>
          </a:xfrm>
          <a:prstGeom prst="rect">
            <a:avLst/>
          </a:prstGeom>
        </p:spPr>
        <p:txBody>
          <a:bodyPr wrap="square">
            <a:spAutoFit/>
          </a:bodyPr>
          <a:lstStyle/>
          <a:p>
            <a:pPr>
              <a:lnSpc>
                <a:spcPct val="150000"/>
              </a:lnSpc>
            </a:pPr>
            <a:r>
              <a:rPr lang="en-US" altLang="zh-CN" sz="2800" b="1" dirty="0" smtClean="0">
                <a:latin typeface="楷体" pitchFamily="49" charset="-122"/>
                <a:ea typeface="楷体" pitchFamily="49" charset="-122"/>
              </a:rPr>
              <a:t>[</a:t>
            </a:r>
            <a:r>
              <a:rPr lang="zh-CN" altLang="en-US" sz="2800" b="1" dirty="0" smtClean="0">
                <a:latin typeface="楷体" pitchFamily="49" charset="-122"/>
                <a:ea typeface="楷体" pitchFamily="49" charset="-122"/>
              </a:rPr>
              <a:t>病因</a:t>
            </a:r>
            <a:r>
              <a:rPr lang="en-US" altLang="zh-CN" sz="2800" b="1" dirty="0" smtClean="0">
                <a:latin typeface="楷体" pitchFamily="49" charset="-122"/>
                <a:ea typeface="楷体" pitchFamily="49" charset="-122"/>
              </a:rPr>
              <a:t>]</a:t>
            </a:r>
            <a:r>
              <a:rPr lang="en-US" altLang="zh-CN" sz="2400" dirty="0" smtClean="0">
                <a:latin typeface="楷体" pitchFamily="49" charset="-122"/>
                <a:ea typeface="楷体" pitchFamily="49" charset="-122"/>
              </a:rPr>
              <a:t>PD</a:t>
            </a:r>
            <a:r>
              <a:rPr lang="zh-CN" altLang="en-US" sz="2400" dirty="0" smtClean="0">
                <a:latin typeface="楷体" pitchFamily="49" charset="-122"/>
                <a:ea typeface="楷体" pitchFamily="49" charset="-122"/>
              </a:rPr>
              <a:t>病因尚不</a:t>
            </a:r>
            <a:r>
              <a:rPr lang="zh-CN" altLang="en-US" sz="2400" dirty="0" smtClean="0">
                <a:latin typeface="楷体" pitchFamily="49" charset="-122"/>
                <a:ea typeface="楷体" pitchFamily="49" charset="-122"/>
              </a:rPr>
              <a:t>明确</a:t>
            </a:r>
            <a:endParaRPr lang="en-US" altLang="zh-CN" sz="2400" dirty="0">
              <a:latin typeface="楷体" pitchFamily="49" charset="-122"/>
              <a:ea typeface="楷体" pitchFamily="49" charset="-122"/>
            </a:endParaRPr>
          </a:p>
          <a:p>
            <a:pPr>
              <a:lnSpc>
                <a:spcPct val="150000"/>
              </a:lnSpc>
            </a:pPr>
            <a:r>
              <a:rPr lang="en-US" altLang="zh-CN" sz="2800" b="1" dirty="0" smtClean="0">
                <a:latin typeface="楷体" pitchFamily="49" charset="-122"/>
                <a:ea typeface="楷体" pitchFamily="49" charset="-122"/>
              </a:rPr>
              <a:t>[</a:t>
            </a:r>
            <a:r>
              <a:rPr lang="zh-CN" altLang="en-US" sz="2800" b="1" dirty="0" smtClean="0">
                <a:latin typeface="楷体" pitchFamily="49" charset="-122"/>
                <a:ea typeface="楷体" pitchFamily="49" charset="-122"/>
              </a:rPr>
              <a:t>危险因素</a:t>
            </a:r>
            <a:r>
              <a:rPr lang="en-US" altLang="zh-CN" sz="2800" b="1" dirty="0" smtClean="0">
                <a:latin typeface="楷体" pitchFamily="49" charset="-122"/>
                <a:ea typeface="楷体" pitchFamily="49" charset="-122"/>
              </a:rPr>
              <a:t>]</a:t>
            </a:r>
            <a:r>
              <a:rPr lang="zh-CN" altLang="en-US" sz="2400" dirty="0" smtClean="0">
                <a:latin typeface="楷体" pitchFamily="49" charset="-122"/>
                <a:ea typeface="楷体" pitchFamily="49" charset="-122"/>
              </a:rPr>
              <a:t>分为可控因素和不可控因素</a:t>
            </a:r>
            <a:endParaRPr lang="en-US" altLang="zh-CN" sz="2400" dirty="0" smtClean="0">
              <a:latin typeface="楷体" pitchFamily="49" charset="-122"/>
              <a:ea typeface="楷体" pitchFamily="49" charset="-122"/>
            </a:endParaRPr>
          </a:p>
          <a:p>
            <a:r>
              <a:rPr lang="en-US" altLang="zh-CN" sz="2400" dirty="0">
                <a:latin typeface="楷体" pitchFamily="49" charset="-122"/>
                <a:ea typeface="楷体" pitchFamily="49" charset="-122"/>
              </a:rPr>
              <a:t> </a:t>
            </a:r>
            <a:r>
              <a:rPr lang="en-US" altLang="zh-CN" sz="2400" dirty="0" smtClean="0">
                <a:latin typeface="楷体" pitchFamily="49" charset="-122"/>
                <a:ea typeface="楷体" pitchFamily="49" charset="-122"/>
              </a:rPr>
              <a:t>  1.</a:t>
            </a:r>
            <a:r>
              <a:rPr lang="zh-CN" altLang="en-US" sz="2400" dirty="0" smtClean="0">
                <a:latin typeface="楷体" pitchFamily="49" charset="-122"/>
                <a:ea typeface="楷体" pitchFamily="49" charset="-122"/>
              </a:rPr>
              <a:t>可控因素</a:t>
            </a:r>
            <a:r>
              <a:rPr lang="zh-CN" altLang="en-US" sz="2400" dirty="0" smtClean="0">
                <a:latin typeface="楷体" pitchFamily="49" charset="-122"/>
                <a:ea typeface="楷体" pitchFamily="49" charset="-122"/>
              </a:rPr>
              <a:t>：</a:t>
            </a:r>
            <a:endParaRPr lang="en-US" altLang="zh-CN" sz="2400" dirty="0" smtClean="0">
              <a:latin typeface="楷体" pitchFamily="49" charset="-122"/>
              <a:ea typeface="楷体" pitchFamily="49" charset="-122"/>
            </a:endParaRPr>
          </a:p>
          <a:p>
            <a:r>
              <a:rPr lang="en-US" altLang="zh-CN" sz="2400" dirty="0">
                <a:latin typeface="楷体" pitchFamily="49" charset="-122"/>
                <a:ea typeface="楷体" pitchFamily="49" charset="-122"/>
              </a:rPr>
              <a:t> </a:t>
            </a:r>
            <a:r>
              <a:rPr lang="en-US" altLang="zh-CN" sz="2400" dirty="0" smtClean="0">
                <a:latin typeface="楷体" pitchFamily="49" charset="-122"/>
                <a:ea typeface="楷体" pitchFamily="49" charset="-122"/>
              </a:rPr>
              <a:t>  </a:t>
            </a:r>
            <a:r>
              <a:rPr lang="zh-CN" altLang="en-US" sz="2400" dirty="0" smtClean="0">
                <a:latin typeface="楷体" pitchFamily="49" charset="-122"/>
                <a:ea typeface="楷体" pitchFamily="49" charset="-122"/>
              </a:rPr>
              <a:t>（</a:t>
            </a:r>
            <a:r>
              <a:rPr lang="en-US" altLang="zh-CN" sz="2400" dirty="0" smtClean="0">
                <a:latin typeface="楷体" pitchFamily="49" charset="-122"/>
                <a:ea typeface="楷体" pitchFamily="49" charset="-122"/>
              </a:rPr>
              <a:t>1</a:t>
            </a:r>
            <a:r>
              <a:rPr lang="zh-CN" altLang="en-US" sz="2400" dirty="0" smtClean="0">
                <a:latin typeface="楷体" pitchFamily="49" charset="-122"/>
                <a:ea typeface="楷体" pitchFamily="49" charset="-122"/>
              </a:rPr>
              <a:t>）生活方式</a:t>
            </a:r>
            <a:r>
              <a:rPr lang="zh-CN" altLang="en-US" sz="2400" dirty="0" smtClean="0">
                <a:latin typeface="楷体" pitchFamily="49" charset="-122"/>
                <a:ea typeface="楷体" pitchFamily="49" charset="-122"/>
              </a:rPr>
              <a:t>：吸烟、饮酒</a:t>
            </a:r>
            <a:r>
              <a:rPr lang="zh-CN" altLang="en-US" sz="2400" dirty="0" smtClean="0">
                <a:latin typeface="楷体" pitchFamily="49" charset="-122"/>
                <a:ea typeface="楷体" pitchFamily="49" charset="-122"/>
              </a:rPr>
              <a:t>、奶制品、喝茶、咖啡；</a:t>
            </a:r>
            <a:endParaRPr lang="en-US" altLang="zh-CN" sz="2400" dirty="0" smtClean="0">
              <a:latin typeface="楷体" pitchFamily="49" charset="-122"/>
              <a:ea typeface="楷体" pitchFamily="49" charset="-122"/>
            </a:endParaRPr>
          </a:p>
          <a:p>
            <a:r>
              <a:rPr lang="zh-CN" altLang="en-US" sz="2400" dirty="0" smtClean="0">
                <a:latin typeface="楷体" pitchFamily="49" charset="-122"/>
                <a:ea typeface="楷体" pitchFamily="49" charset="-122"/>
              </a:rPr>
              <a:t>                  蔬菜、水果、鱼等</a:t>
            </a:r>
            <a:endParaRPr lang="en-US" altLang="zh-CN" sz="2400" dirty="0" smtClean="0">
              <a:latin typeface="楷体" pitchFamily="49" charset="-122"/>
              <a:ea typeface="楷体" pitchFamily="49" charset="-122"/>
            </a:endParaRPr>
          </a:p>
          <a:p>
            <a:r>
              <a:rPr lang="en-US" altLang="zh-CN" sz="2400" dirty="0">
                <a:latin typeface="楷体" pitchFamily="49" charset="-122"/>
                <a:ea typeface="楷体" pitchFamily="49" charset="-122"/>
              </a:rPr>
              <a:t> </a:t>
            </a:r>
            <a:r>
              <a:rPr lang="en-US" altLang="zh-CN" sz="2400" dirty="0" smtClean="0">
                <a:latin typeface="楷体" pitchFamily="49" charset="-122"/>
                <a:ea typeface="楷体" pitchFamily="49" charset="-122"/>
              </a:rPr>
              <a:t>  </a:t>
            </a:r>
            <a:r>
              <a:rPr lang="zh-CN" altLang="en-US" sz="2400" dirty="0" smtClean="0">
                <a:latin typeface="楷体" pitchFamily="49" charset="-122"/>
                <a:ea typeface="楷体" pitchFamily="49" charset="-122"/>
              </a:rPr>
              <a:t>（</a:t>
            </a:r>
            <a:r>
              <a:rPr lang="en-US" altLang="zh-CN" sz="2400" dirty="0" smtClean="0">
                <a:latin typeface="楷体" pitchFamily="49" charset="-122"/>
                <a:ea typeface="楷体" pitchFamily="49" charset="-122"/>
              </a:rPr>
              <a:t>2</a:t>
            </a:r>
            <a:r>
              <a:rPr lang="zh-CN" altLang="en-US" sz="2400" dirty="0" smtClean="0">
                <a:latin typeface="楷体" pitchFamily="49" charset="-122"/>
                <a:ea typeface="楷体" pitchFamily="49" charset="-122"/>
              </a:rPr>
              <a:t>）环境因素：杀虫剂、除草剂、饮水等</a:t>
            </a:r>
            <a:endParaRPr lang="en-US" altLang="zh-CN" sz="2400" dirty="0" smtClean="0">
              <a:latin typeface="楷体" pitchFamily="49" charset="-122"/>
              <a:ea typeface="楷体" pitchFamily="49" charset="-122"/>
            </a:endParaRPr>
          </a:p>
          <a:p>
            <a:r>
              <a:rPr lang="en-US" altLang="zh-CN" sz="2400" dirty="0">
                <a:latin typeface="楷体" pitchFamily="49" charset="-122"/>
                <a:ea typeface="楷体" pitchFamily="49" charset="-122"/>
              </a:rPr>
              <a:t> </a:t>
            </a:r>
            <a:r>
              <a:rPr lang="en-US" altLang="zh-CN" sz="2400" dirty="0" smtClean="0">
                <a:latin typeface="楷体" pitchFamily="49" charset="-122"/>
                <a:ea typeface="楷体" pitchFamily="49" charset="-122"/>
              </a:rPr>
              <a:t>  </a:t>
            </a:r>
            <a:r>
              <a:rPr lang="zh-CN" altLang="en-US" sz="2400" dirty="0" smtClean="0">
                <a:latin typeface="楷体" pitchFamily="49" charset="-122"/>
                <a:ea typeface="楷体" pitchFamily="49" charset="-122"/>
              </a:rPr>
              <a:t>（</a:t>
            </a:r>
            <a:r>
              <a:rPr lang="en-US" altLang="zh-CN" sz="2400" dirty="0" smtClean="0">
                <a:latin typeface="楷体" pitchFamily="49" charset="-122"/>
                <a:ea typeface="楷体" pitchFamily="49" charset="-122"/>
              </a:rPr>
              <a:t>3</a:t>
            </a:r>
            <a:r>
              <a:rPr lang="zh-CN" altLang="en-US" sz="2400" dirty="0" smtClean="0">
                <a:latin typeface="楷体" pitchFamily="49" charset="-122"/>
                <a:ea typeface="楷体" pitchFamily="49" charset="-122"/>
              </a:rPr>
              <a:t>）情感因素：重大精神创伤等</a:t>
            </a:r>
            <a:endParaRPr lang="en-US" altLang="zh-CN" sz="2400" dirty="0" smtClean="0">
              <a:latin typeface="楷体" pitchFamily="49" charset="-122"/>
              <a:ea typeface="楷体" pitchFamily="49" charset="-122"/>
            </a:endParaRPr>
          </a:p>
          <a:p>
            <a:r>
              <a:rPr lang="en-US" altLang="zh-CN" sz="2400" dirty="0">
                <a:latin typeface="楷体" pitchFamily="49" charset="-122"/>
                <a:ea typeface="楷体" pitchFamily="49" charset="-122"/>
              </a:rPr>
              <a:t> </a:t>
            </a:r>
            <a:r>
              <a:rPr lang="en-US" altLang="zh-CN" sz="2400" dirty="0" smtClean="0">
                <a:latin typeface="楷体" pitchFamily="49" charset="-122"/>
                <a:ea typeface="楷体" pitchFamily="49" charset="-122"/>
              </a:rPr>
              <a:t>  </a:t>
            </a:r>
            <a:r>
              <a:rPr lang="zh-CN" altLang="en-US" sz="2400" dirty="0" smtClean="0">
                <a:latin typeface="楷体" pitchFamily="49" charset="-122"/>
                <a:ea typeface="楷体" pitchFamily="49" charset="-122"/>
              </a:rPr>
              <a:t>（</a:t>
            </a:r>
            <a:r>
              <a:rPr lang="en-US" altLang="zh-CN" sz="2400" dirty="0" smtClean="0">
                <a:latin typeface="楷体" pitchFamily="49" charset="-122"/>
                <a:ea typeface="楷体" pitchFamily="49" charset="-122"/>
              </a:rPr>
              <a:t>4</a:t>
            </a:r>
            <a:r>
              <a:rPr lang="zh-CN" altLang="en-US" sz="2400" dirty="0" smtClean="0">
                <a:latin typeface="楷体" pitchFamily="49" charset="-122"/>
                <a:ea typeface="楷体" pitchFamily="49" charset="-122"/>
              </a:rPr>
              <a:t>）药物使用：甲基多巴等</a:t>
            </a:r>
            <a:r>
              <a:rPr lang="zh-CN" altLang="en-US" sz="2400" dirty="0" smtClean="0">
                <a:latin typeface="楷体" pitchFamily="49" charset="-122"/>
                <a:ea typeface="楷体" pitchFamily="49" charset="-122"/>
              </a:rPr>
              <a:t>药物</a:t>
            </a:r>
            <a:endParaRPr lang="en-US" altLang="zh-CN" sz="2400" dirty="0" smtClean="0">
              <a:latin typeface="楷体" pitchFamily="49" charset="-122"/>
              <a:ea typeface="楷体" pitchFamily="49" charset="-122"/>
            </a:endParaRPr>
          </a:p>
          <a:p>
            <a:r>
              <a:rPr lang="en-US" altLang="zh-CN" sz="2400" dirty="0">
                <a:latin typeface="楷体" pitchFamily="49" charset="-122"/>
                <a:ea typeface="楷体" pitchFamily="49" charset="-122"/>
              </a:rPr>
              <a:t> </a:t>
            </a:r>
            <a:r>
              <a:rPr lang="en-US" altLang="zh-CN" sz="2400" dirty="0" smtClean="0">
                <a:latin typeface="楷体" pitchFamily="49" charset="-122"/>
                <a:ea typeface="楷体" pitchFamily="49" charset="-122"/>
              </a:rPr>
              <a:t>  </a:t>
            </a:r>
            <a:r>
              <a:rPr lang="zh-CN" altLang="en-US" sz="2400" dirty="0" smtClean="0">
                <a:latin typeface="楷体" pitchFamily="49" charset="-122"/>
                <a:ea typeface="楷体" pitchFamily="49" charset="-122"/>
              </a:rPr>
              <a:t>（</a:t>
            </a:r>
            <a:r>
              <a:rPr lang="en-US" altLang="zh-CN" sz="2400" dirty="0" smtClean="0">
                <a:latin typeface="楷体" pitchFamily="49" charset="-122"/>
                <a:ea typeface="楷体" pitchFamily="49" charset="-122"/>
              </a:rPr>
              <a:t>5</a:t>
            </a:r>
            <a:r>
              <a:rPr lang="zh-CN" altLang="en-US" sz="2400" dirty="0" smtClean="0">
                <a:latin typeface="楷体" pitchFamily="49" charset="-122"/>
                <a:ea typeface="楷体" pitchFamily="49" charset="-122"/>
              </a:rPr>
              <a:t>）外伤或疾病：创伤性脑外伤、黑色素瘤、糖尿病</a:t>
            </a:r>
            <a:endParaRPr lang="en-US" altLang="zh-CN" sz="2400" dirty="0" smtClean="0">
              <a:latin typeface="楷体" pitchFamily="49" charset="-122"/>
              <a:ea typeface="楷体" pitchFamily="49" charset="-122"/>
            </a:endParaRPr>
          </a:p>
          <a:p>
            <a:r>
              <a:rPr lang="en-US" altLang="zh-CN" sz="2400" dirty="0">
                <a:latin typeface="楷体" pitchFamily="49" charset="-122"/>
                <a:ea typeface="楷体" pitchFamily="49" charset="-122"/>
              </a:rPr>
              <a:t> </a:t>
            </a:r>
            <a:r>
              <a:rPr lang="en-US" altLang="zh-CN" sz="2400" dirty="0" smtClean="0">
                <a:latin typeface="楷体" pitchFamily="49" charset="-122"/>
                <a:ea typeface="楷体" pitchFamily="49" charset="-122"/>
              </a:rPr>
              <a:t>  </a:t>
            </a:r>
            <a:r>
              <a:rPr lang="zh-CN" altLang="en-US" sz="2400" dirty="0" smtClean="0">
                <a:latin typeface="楷体" pitchFamily="49" charset="-122"/>
                <a:ea typeface="楷体" pitchFamily="49" charset="-122"/>
              </a:rPr>
              <a:t>（</a:t>
            </a:r>
            <a:r>
              <a:rPr lang="en-US" altLang="zh-CN" sz="2400" dirty="0" smtClean="0">
                <a:latin typeface="楷体" pitchFamily="49" charset="-122"/>
                <a:ea typeface="楷体" pitchFamily="49" charset="-122"/>
              </a:rPr>
              <a:t>6</a:t>
            </a:r>
            <a:r>
              <a:rPr lang="zh-CN" altLang="en-US" sz="2400" dirty="0" smtClean="0">
                <a:latin typeface="楷体" pitchFamily="49" charset="-122"/>
                <a:ea typeface="楷体" pitchFamily="49" charset="-122"/>
              </a:rPr>
              <a:t>）其他：尿酸，痛风患者患</a:t>
            </a:r>
            <a:r>
              <a:rPr lang="en-US" altLang="zh-CN" sz="2400" dirty="0" smtClean="0">
                <a:latin typeface="楷体" pitchFamily="49" charset="-122"/>
                <a:ea typeface="楷体" pitchFamily="49" charset="-122"/>
              </a:rPr>
              <a:t>PD</a:t>
            </a:r>
            <a:r>
              <a:rPr lang="zh-CN" altLang="en-US" sz="2400" dirty="0" smtClean="0">
                <a:latin typeface="楷体" pitchFamily="49" charset="-122"/>
                <a:ea typeface="楷体" pitchFamily="49" charset="-122"/>
              </a:rPr>
              <a:t>风险降低</a:t>
            </a:r>
            <a:endParaRPr lang="en-US" altLang="zh-CN" sz="2400" dirty="0" smtClean="0">
              <a:latin typeface="楷体" pitchFamily="49" charset="-122"/>
              <a:ea typeface="楷体" pitchFamily="49" charset="-122"/>
            </a:endParaRPr>
          </a:p>
          <a:p>
            <a:r>
              <a:rPr lang="en-US" altLang="zh-CN" sz="2400" dirty="0" smtClean="0">
                <a:latin typeface="楷体" pitchFamily="49" charset="-122"/>
                <a:ea typeface="楷体" pitchFamily="49" charset="-122"/>
              </a:rPr>
              <a:t>   </a:t>
            </a:r>
            <a:r>
              <a:rPr lang="en-US" altLang="zh-CN" sz="2400" dirty="0" smtClean="0">
                <a:latin typeface="楷体" pitchFamily="49" charset="-122"/>
                <a:ea typeface="楷体" pitchFamily="49" charset="-122"/>
              </a:rPr>
              <a:t>2.</a:t>
            </a:r>
            <a:r>
              <a:rPr lang="zh-CN" altLang="en-US" sz="2400" dirty="0" smtClean="0">
                <a:latin typeface="楷体" pitchFamily="49" charset="-122"/>
                <a:ea typeface="楷体" pitchFamily="49" charset="-122"/>
              </a:rPr>
              <a:t>不可控因素：</a:t>
            </a:r>
            <a:endParaRPr lang="en-US" altLang="zh-CN" sz="2400" dirty="0" smtClean="0">
              <a:latin typeface="楷体" pitchFamily="49" charset="-122"/>
              <a:ea typeface="楷体" pitchFamily="49" charset="-122"/>
            </a:endParaRPr>
          </a:p>
          <a:p>
            <a:r>
              <a:rPr lang="en-US" altLang="zh-CN" sz="2400" dirty="0">
                <a:latin typeface="楷体" pitchFamily="49" charset="-122"/>
                <a:ea typeface="楷体" pitchFamily="49" charset="-122"/>
              </a:rPr>
              <a:t> </a:t>
            </a:r>
            <a:r>
              <a:rPr lang="en-US" altLang="zh-CN" sz="2400" dirty="0" smtClean="0">
                <a:latin typeface="楷体" pitchFamily="49" charset="-122"/>
                <a:ea typeface="楷体" pitchFamily="49" charset="-122"/>
              </a:rPr>
              <a:t>  </a:t>
            </a:r>
            <a:r>
              <a:rPr lang="zh-CN" altLang="en-US" sz="2400" dirty="0" smtClean="0">
                <a:latin typeface="楷体" pitchFamily="49" charset="-122"/>
                <a:ea typeface="楷体" pitchFamily="49" charset="-122"/>
              </a:rPr>
              <a:t>（</a:t>
            </a:r>
            <a:r>
              <a:rPr lang="en-US" altLang="zh-CN" sz="2400" dirty="0" smtClean="0">
                <a:latin typeface="楷体" pitchFamily="49" charset="-122"/>
                <a:ea typeface="楷体" pitchFamily="49" charset="-122"/>
              </a:rPr>
              <a:t>1</a:t>
            </a:r>
            <a:r>
              <a:rPr lang="zh-CN" altLang="en-US" sz="2400" dirty="0" smtClean="0">
                <a:latin typeface="楷体" pitchFamily="49" charset="-122"/>
                <a:ea typeface="楷体" pitchFamily="49" charset="-122"/>
              </a:rPr>
              <a:t>）年龄：高龄</a:t>
            </a:r>
            <a:endParaRPr lang="en-US" altLang="zh-CN" sz="2400" dirty="0" smtClean="0">
              <a:latin typeface="楷体" pitchFamily="49" charset="-122"/>
              <a:ea typeface="楷体" pitchFamily="49" charset="-122"/>
            </a:endParaRPr>
          </a:p>
          <a:p>
            <a:r>
              <a:rPr lang="en-US" altLang="zh-CN" sz="2400" dirty="0">
                <a:latin typeface="楷体" pitchFamily="49" charset="-122"/>
                <a:ea typeface="楷体" pitchFamily="49" charset="-122"/>
              </a:rPr>
              <a:t> </a:t>
            </a:r>
            <a:r>
              <a:rPr lang="en-US" altLang="zh-CN" sz="2400" dirty="0" smtClean="0">
                <a:latin typeface="楷体" pitchFamily="49" charset="-122"/>
                <a:ea typeface="楷体" pitchFamily="49" charset="-122"/>
              </a:rPr>
              <a:t>  </a:t>
            </a:r>
            <a:r>
              <a:rPr lang="zh-CN" altLang="en-US" sz="2400" dirty="0" smtClean="0">
                <a:latin typeface="楷体" pitchFamily="49" charset="-122"/>
                <a:ea typeface="楷体" pitchFamily="49" charset="-122"/>
              </a:rPr>
              <a:t>（</a:t>
            </a:r>
            <a:r>
              <a:rPr lang="en-US" altLang="zh-CN" sz="2400" dirty="0" smtClean="0">
                <a:latin typeface="楷体" pitchFamily="49" charset="-122"/>
                <a:ea typeface="楷体" pitchFamily="49" charset="-122"/>
              </a:rPr>
              <a:t>2</a:t>
            </a:r>
            <a:r>
              <a:rPr lang="zh-CN" altLang="en-US" sz="2400" dirty="0" smtClean="0">
                <a:latin typeface="楷体" pitchFamily="49" charset="-122"/>
                <a:ea typeface="楷体" pitchFamily="49" charset="-122"/>
              </a:rPr>
              <a:t>）性别：男性比女性风险</a:t>
            </a:r>
            <a:r>
              <a:rPr lang="zh-CN" altLang="en-US" sz="2400" dirty="0" smtClean="0">
                <a:latin typeface="楷体" pitchFamily="49" charset="-122"/>
                <a:ea typeface="楷体" pitchFamily="49" charset="-122"/>
              </a:rPr>
              <a:t>高</a:t>
            </a:r>
            <a:endParaRPr lang="en-US" altLang="zh-CN" sz="2400" dirty="0" smtClean="0">
              <a:latin typeface="楷体" pitchFamily="49" charset="-122"/>
              <a:ea typeface="楷体" pitchFamily="49" charset="-122"/>
            </a:endParaRPr>
          </a:p>
          <a:p>
            <a:r>
              <a:rPr lang="en-US" altLang="zh-CN" sz="2400" dirty="0">
                <a:latin typeface="楷体" pitchFamily="49" charset="-122"/>
                <a:ea typeface="楷体" pitchFamily="49" charset="-122"/>
              </a:rPr>
              <a:t> </a:t>
            </a:r>
            <a:r>
              <a:rPr lang="en-US" altLang="zh-CN" sz="2400" dirty="0" smtClean="0">
                <a:latin typeface="楷体" pitchFamily="49" charset="-122"/>
                <a:ea typeface="楷体" pitchFamily="49" charset="-122"/>
              </a:rPr>
              <a:t>  </a:t>
            </a:r>
            <a:r>
              <a:rPr lang="zh-CN" altLang="en-US" sz="2400" dirty="0" smtClean="0">
                <a:latin typeface="楷体" pitchFamily="49" charset="-122"/>
                <a:ea typeface="楷体" pitchFamily="49" charset="-122"/>
              </a:rPr>
              <a:t>（</a:t>
            </a:r>
            <a:r>
              <a:rPr lang="en-US" altLang="zh-CN" sz="2400" dirty="0">
                <a:latin typeface="楷体" pitchFamily="49" charset="-122"/>
                <a:ea typeface="楷体" pitchFamily="49" charset="-122"/>
              </a:rPr>
              <a:t>3</a:t>
            </a:r>
            <a:r>
              <a:rPr lang="zh-CN" altLang="en-US" sz="2400" dirty="0" smtClean="0">
                <a:latin typeface="楷体" pitchFamily="49" charset="-122"/>
                <a:ea typeface="楷体" pitchFamily="49" charset="-122"/>
              </a:rPr>
              <a:t>）种族：白人＞黄种人＞黑人</a:t>
            </a:r>
            <a:endParaRPr lang="en-US" altLang="zh-CN" sz="2400" dirty="0" smtClean="0">
              <a:latin typeface="楷体" pitchFamily="49" charset="-122"/>
              <a:ea typeface="楷体" pitchFamily="49" charset="-122"/>
            </a:endParaRPr>
          </a:p>
          <a:p>
            <a:r>
              <a:rPr lang="en-US" altLang="zh-CN" sz="2400" dirty="0">
                <a:latin typeface="楷体" pitchFamily="49" charset="-122"/>
                <a:ea typeface="楷体" pitchFamily="49" charset="-122"/>
              </a:rPr>
              <a:t> </a:t>
            </a:r>
            <a:r>
              <a:rPr lang="en-US" altLang="zh-CN" sz="2400" dirty="0" smtClean="0">
                <a:latin typeface="楷体" pitchFamily="49" charset="-122"/>
                <a:ea typeface="楷体" pitchFamily="49" charset="-122"/>
              </a:rPr>
              <a:t>  </a:t>
            </a:r>
            <a:r>
              <a:rPr lang="zh-CN" altLang="en-US" sz="2400" dirty="0" smtClean="0">
                <a:latin typeface="楷体" pitchFamily="49" charset="-122"/>
                <a:ea typeface="楷体" pitchFamily="49" charset="-122"/>
              </a:rPr>
              <a:t>（</a:t>
            </a:r>
            <a:r>
              <a:rPr lang="en-US" altLang="zh-CN" sz="2400" dirty="0" smtClean="0">
                <a:latin typeface="楷体" pitchFamily="49" charset="-122"/>
                <a:ea typeface="楷体" pitchFamily="49" charset="-122"/>
              </a:rPr>
              <a:t>3</a:t>
            </a:r>
            <a:r>
              <a:rPr lang="zh-CN" altLang="en-US" sz="2400" dirty="0" smtClean="0">
                <a:latin typeface="楷体" pitchFamily="49" charset="-122"/>
                <a:ea typeface="楷体" pitchFamily="49" charset="-122"/>
              </a:rPr>
              <a:t>）遗传因素：</a:t>
            </a:r>
            <a:r>
              <a:rPr lang="en-US" altLang="zh-CN" sz="2400" dirty="0" smtClean="0">
                <a:latin typeface="楷体" pitchFamily="49" charset="-122"/>
                <a:ea typeface="楷体" pitchFamily="49" charset="-122"/>
              </a:rPr>
              <a:t>α-</a:t>
            </a:r>
            <a:r>
              <a:rPr lang="zh-CN" altLang="en-US" sz="2400" dirty="0" smtClean="0">
                <a:latin typeface="楷体" pitchFamily="49" charset="-122"/>
                <a:ea typeface="楷体" pitchFamily="49" charset="-122"/>
              </a:rPr>
              <a:t>突触核蛋白（</a:t>
            </a:r>
            <a:r>
              <a:rPr lang="en-US" altLang="zh-CN" sz="2400" dirty="0" smtClean="0">
                <a:latin typeface="楷体" pitchFamily="49" charset="-122"/>
                <a:ea typeface="楷体" pitchFamily="49" charset="-122"/>
              </a:rPr>
              <a:t>PARKI</a:t>
            </a:r>
            <a:r>
              <a:rPr lang="zh-CN" altLang="en-US" sz="2400" dirty="0" smtClean="0">
                <a:latin typeface="楷体" pitchFamily="49" charset="-122"/>
                <a:ea typeface="楷体" pitchFamily="49" charset="-122"/>
              </a:rPr>
              <a:t>）</a:t>
            </a:r>
            <a:r>
              <a:rPr lang="zh-CN" altLang="en-US" sz="2400" dirty="0">
                <a:latin typeface="楷体" pitchFamily="49" charset="-122"/>
                <a:ea typeface="楷体" pitchFamily="49" charset="-122"/>
              </a:rPr>
              <a:t/>
            </a:r>
            <a:br>
              <a:rPr lang="zh-CN" altLang="en-US" sz="2400" dirty="0">
                <a:latin typeface="楷体" pitchFamily="49" charset="-122"/>
                <a:ea typeface="楷体" pitchFamily="49" charset="-122"/>
              </a:rPr>
            </a:br>
            <a:endParaRPr lang="zh-CN" altLang="en-US" dirty="0">
              <a:latin typeface="楷体" pitchFamily="49" charset="-122"/>
              <a:ea typeface="楷体" pitchFamily="49"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2093" y="467834"/>
            <a:ext cx="2628799" cy="2634057"/>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95124" y="3199862"/>
            <a:ext cx="2802735" cy="2802735"/>
          </a:xfrm>
          <a:prstGeom prst="rect">
            <a:avLst/>
          </a:prstGeom>
        </p:spPr>
      </p:pic>
    </p:spTree>
    <p:extLst>
      <p:ext uri="{BB962C8B-B14F-4D97-AF65-F5344CB8AC3E}">
        <p14:creationId xmlns:p14="http://schemas.microsoft.com/office/powerpoint/2010/main" val="344465174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 y="-858"/>
            <a:ext cx="12190476" cy="6858858"/>
          </a:xfrm>
          <a:prstGeom prst="rect">
            <a:avLst/>
          </a:prstGeom>
        </p:spPr>
      </p:pic>
      <p:grpSp>
        <p:nvGrpSpPr>
          <p:cNvPr id="26" name="组合 25"/>
          <p:cNvGrpSpPr/>
          <p:nvPr/>
        </p:nvGrpSpPr>
        <p:grpSpPr>
          <a:xfrm>
            <a:off x="631246" y="4833059"/>
            <a:ext cx="2067145" cy="523220"/>
            <a:chOff x="631246" y="4833059"/>
            <a:chExt cx="2067145" cy="523220"/>
          </a:xfrm>
        </p:grpSpPr>
        <p:sp>
          <p:nvSpPr>
            <p:cNvPr id="14" name="文本框 13"/>
            <p:cNvSpPr txBox="1"/>
            <p:nvPr/>
          </p:nvSpPr>
          <p:spPr>
            <a:xfrm>
              <a:off x="886630" y="4833059"/>
              <a:ext cx="1811761" cy="523220"/>
            </a:xfrm>
            <a:prstGeom prst="rect">
              <a:avLst/>
            </a:prstGeom>
            <a:noFill/>
          </p:spPr>
          <p:txBody>
            <a:bodyPr wrap="square" rtlCol="0">
              <a:spAutoFit/>
            </a:bodyPr>
            <a:lstStyle/>
            <a:p>
              <a:pPr algn="ctr"/>
              <a:r>
                <a:rPr lang="zh-CN" altLang="en-US" sz="2800" b="1" spc="300" dirty="0" smtClean="0">
                  <a:solidFill>
                    <a:schemeClr val="bg1"/>
                  </a:solidFill>
                  <a:latin typeface="微软雅黑" panose="020B0503020204020204" pitchFamily="34" charset="-122"/>
                  <a:ea typeface="微软雅黑" panose="020B0503020204020204" pitchFamily="34" charset="-122"/>
                </a:rPr>
                <a:t>分析讨论</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燕尾形 26"/>
          <p:cNvSpPr/>
          <p:nvPr/>
        </p:nvSpPr>
        <p:spPr>
          <a:xfrm>
            <a:off x="1511773" y="90355"/>
            <a:ext cx="280737" cy="344906"/>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TextBox 27"/>
          <p:cNvSpPr txBox="1"/>
          <p:nvPr/>
        </p:nvSpPr>
        <p:spPr>
          <a:xfrm>
            <a:off x="281336" y="64168"/>
            <a:ext cx="1210588" cy="400110"/>
          </a:xfrm>
          <a:prstGeom prst="rect">
            <a:avLst/>
          </a:prstGeom>
          <a:noFill/>
        </p:spPr>
        <p:txBody>
          <a:bodyPr wrap="none" rtlCol="0">
            <a:spAutoFit/>
          </a:bodyPr>
          <a:lstStyle/>
          <a:p>
            <a:r>
              <a:rPr lang="zh-CN" altLang="en-US" sz="2000" b="1" dirty="0">
                <a:latin typeface="微软雅黑" pitchFamily="34" charset="-122"/>
                <a:ea typeface="微软雅黑" pitchFamily="34" charset="-122"/>
              </a:rPr>
              <a:t>流行病学</a:t>
            </a:r>
          </a:p>
        </p:txBody>
      </p:sp>
      <p:cxnSp>
        <p:nvCxnSpPr>
          <p:cNvPr id="30" name="直接连接符 29"/>
          <p:cNvCxnSpPr/>
          <p:nvPr/>
        </p:nvCxnSpPr>
        <p:spPr>
          <a:xfrm>
            <a:off x="337288" y="435261"/>
            <a:ext cx="1306832" cy="0"/>
          </a:xfrm>
          <a:prstGeom prst="line">
            <a:avLst/>
          </a:prstGeom>
          <a:ln>
            <a:solidFill>
              <a:srgbClr val="0070C0"/>
            </a:solidFill>
          </a:ln>
        </p:spPr>
        <p:style>
          <a:lnRef idx="2">
            <a:schemeClr val="accent5"/>
          </a:lnRef>
          <a:fillRef idx="0">
            <a:schemeClr val="accent5"/>
          </a:fillRef>
          <a:effectRef idx="1">
            <a:schemeClr val="accent5"/>
          </a:effectRef>
          <a:fontRef idx="minor">
            <a:schemeClr val="tx1"/>
          </a:fontRef>
        </p:style>
      </p:cxnSp>
      <p:sp>
        <p:nvSpPr>
          <p:cNvPr id="13" name="矩形 12"/>
          <p:cNvSpPr/>
          <p:nvPr/>
        </p:nvSpPr>
        <p:spPr>
          <a:xfrm>
            <a:off x="337288" y="727460"/>
            <a:ext cx="8923670" cy="2631490"/>
          </a:xfrm>
          <a:prstGeom prst="rect">
            <a:avLst/>
          </a:prstGeom>
        </p:spPr>
        <p:txBody>
          <a:bodyPr wrap="square">
            <a:spAutoFit/>
          </a:bodyPr>
          <a:lstStyle/>
          <a:p>
            <a:pPr>
              <a:lnSpc>
                <a:spcPts val="3600"/>
              </a:lnSpc>
            </a:pPr>
            <a:r>
              <a:rPr lang="en-US" altLang="zh-CN" sz="2800" b="1" dirty="0" smtClean="0">
                <a:latin typeface="楷体" pitchFamily="49" charset="-122"/>
                <a:ea typeface="楷体" pitchFamily="49" charset="-122"/>
              </a:rPr>
              <a:t>[</a:t>
            </a:r>
            <a:r>
              <a:rPr lang="zh-CN" altLang="en-US" sz="2800" b="1" dirty="0" smtClean="0">
                <a:latin typeface="楷体" pitchFamily="49" charset="-122"/>
                <a:ea typeface="楷体" pitchFamily="49" charset="-122"/>
              </a:rPr>
              <a:t>病理改变</a:t>
            </a:r>
            <a:r>
              <a:rPr lang="en-US" altLang="zh-CN" sz="2800" b="1" dirty="0" smtClean="0">
                <a:latin typeface="楷体" pitchFamily="49" charset="-122"/>
                <a:ea typeface="楷体" pitchFamily="49" charset="-122"/>
              </a:rPr>
              <a:t>]</a:t>
            </a:r>
          </a:p>
          <a:p>
            <a:pPr>
              <a:lnSpc>
                <a:spcPct val="150000"/>
              </a:lnSpc>
            </a:pPr>
            <a:r>
              <a:rPr lang="zh-CN" altLang="en-US" sz="2400" dirty="0" smtClean="0">
                <a:latin typeface="楷体" pitchFamily="49" charset="-122"/>
                <a:ea typeface="楷体" pitchFamily="49" charset="-122"/>
              </a:rPr>
              <a:t>病变部位：黑质</a:t>
            </a:r>
            <a:r>
              <a:rPr lang="en-US" altLang="zh-CN" sz="2400" dirty="0" smtClean="0">
                <a:latin typeface="楷体" pitchFamily="49" charset="-122"/>
                <a:ea typeface="楷体" pitchFamily="49" charset="-122"/>
              </a:rPr>
              <a:t>-</a:t>
            </a:r>
            <a:r>
              <a:rPr lang="zh-CN" altLang="en-US" sz="2400" dirty="0" smtClean="0">
                <a:latin typeface="楷体" pitchFamily="49" charset="-122"/>
                <a:ea typeface="楷体" pitchFamily="49" charset="-122"/>
              </a:rPr>
              <a:t>纹状体</a:t>
            </a:r>
            <a:endParaRPr lang="en-US" altLang="zh-CN" sz="2400" dirty="0" smtClean="0">
              <a:latin typeface="楷体" pitchFamily="49" charset="-122"/>
              <a:ea typeface="楷体" pitchFamily="49" charset="-122"/>
            </a:endParaRPr>
          </a:p>
          <a:p>
            <a:pPr>
              <a:lnSpc>
                <a:spcPct val="150000"/>
              </a:lnSpc>
            </a:pPr>
            <a:r>
              <a:rPr lang="zh-CN" altLang="en-US" sz="2400" dirty="0" smtClean="0">
                <a:latin typeface="楷体" pitchFamily="49" charset="-122"/>
                <a:ea typeface="楷体" pitchFamily="49" charset="-122"/>
              </a:rPr>
              <a:t>病理改变：</a:t>
            </a:r>
            <a:r>
              <a:rPr lang="en-US" altLang="zh-CN" sz="2400" dirty="0" smtClean="0">
                <a:latin typeface="楷体" pitchFamily="49" charset="-122"/>
                <a:ea typeface="楷体" pitchFamily="49" charset="-122"/>
              </a:rPr>
              <a:t>1.</a:t>
            </a:r>
            <a:r>
              <a:rPr lang="zh-CN" altLang="en-US" sz="2400" dirty="0" smtClean="0">
                <a:latin typeface="楷体" pitchFamily="49" charset="-122"/>
                <a:ea typeface="楷体" pitchFamily="49" charset="-122"/>
              </a:rPr>
              <a:t>黑质多巴胺能神经元大量变性丢失</a:t>
            </a:r>
            <a:endParaRPr lang="en-US" altLang="zh-CN" sz="2400" dirty="0" smtClean="0">
              <a:latin typeface="楷体" pitchFamily="49" charset="-122"/>
              <a:ea typeface="楷体" pitchFamily="49" charset="-122"/>
            </a:endParaRPr>
          </a:p>
          <a:p>
            <a:pPr>
              <a:lnSpc>
                <a:spcPct val="150000"/>
              </a:lnSpc>
            </a:pPr>
            <a:r>
              <a:rPr lang="en-US" altLang="zh-CN" sz="2400" dirty="0">
                <a:latin typeface="楷体" pitchFamily="49" charset="-122"/>
                <a:ea typeface="楷体" pitchFamily="49" charset="-122"/>
              </a:rPr>
              <a:t> </a:t>
            </a:r>
            <a:r>
              <a:rPr lang="en-US" altLang="zh-CN" sz="2400" dirty="0" smtClean="0">
                <a:latin typeface="楷体" pitchFamily="49" charset="-122"/>
                <a:ea typeface="楷体" pitchFamily="49" charset="-122"/>
              </a:rPr>
              <a:t>         2.</a:t>
            </a:r>
            <a:r>
              <a:rPr lang="zh-CN" altLang="en-US" sz="2400" dirty="0" smtClean="0">
                <a:solidFill>
                  <a:srgbClr val="0070C0"/>
                </a:solidFill>
                <a:latin typeface="楷体" pitchFamily="49" charset="-122"/>
                <a:ea typeface="楷体" pitchFamily="49" charset="-122"/>
              </a:rPr>
              <a:t>路易小体</a:t>
            </a:r>
            <a:r>
              <a:rPr lang="zh-CN" altLang="en-US" sz="2400" dirty="0" smtClean="0">
                <a:latin typeface="楷体" pitchFamily="49" charset="-122"/>
                <a:ea typeface="楷体" pitchFamily="49" charset="-122"/>
              </a:rPr>
              <a:t>（</a:t>
            </a:r>
            <a:r>
              <a:rPr lang="en-US" altLang="zh-CN" sz="2400" dirty="0" err="1" smtClean="0">
                <a:latin typeface="楷体" pitchFamily="49" charset="-122"/>
                <a:ea typeface="楷体" pitchFamily="49" charset="-122"/>
              </a:rPr>
              <a:t>Lewy</a:t>
            </a:r>
            <a:r>
              <a:rPr lang="en-US" altLang="zh-CN" sz="2400" dirty="0" smtClean="0">
                <a:latin typeface="楷体" pitchFamily="49" charset="-122"/>
                <a:ea typeface="楷体" pitchFamily="49" charset="-122"/>
              </a:rPr>
              <a:t> body</a:t>
            </a:r>
            <a:r>
              <a:rPr lang="zh-CN" altLang="en-US" sz="2400" dirty="0" smtClean="0">
                <a:latin typeface="楷体" pitchFamily="49" charset="-122"/>
                <a:ea typeface="楷体" pitchFamily="49" charset="-122"/>
              </a:rPr>
              <a:t>）形成</a:t>
            </a:r>
            <a:r>
              <a:rPr lang="zh-CN" altLang="en-US" sz="2400" dirty="0">
                <a:latin typeface="楷体" pitchFamily="49" charset="-122"/>
                <a:ea typeface="楷体" pitchFamily="49" charset="-122"/>
              </a:rPr>
              <a:t/>
            </a:r>
            <a:br>
              <a:rPr lang="zh-CN" altLang="en-US" sz="2400" dirty="0">
                <a:latin typeface="楷体" pitchFamily="49" charset="-122"/>
                <a:ea typeface="楷体" pitchFamily="49" charset="-122"/>
              </a:rPr>
            </a:br>
            <a:endParaRPr lang="zh-CN" altLang="en-US" dirty="0">
              <a:latin typeface="楷体" pitchFamily="49" charset="-122"/>
              <a:ea typeface="楷体" pitchFamily="49"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5772" y="1567808"/>
            <a:ext cx="4443144" cy="3582284"/>
          </a:xfrm>
          <a:prstGeom prst="rect">
            <a:avLst/>
          </a:prstGeom>
        </p:spPr>
      </p:pic>
      <p:sp>
        <p:nvSpPr>
          <p:cNvPr id="3" name="右大括号 2"/>
          <p:cNvSpPr/>
          <p:nvPr/>
        </p:nvSpPr>
        <p:spPr>
          <a:xfrm>
            <a:off x="10436752" y="3547159"/>
            <a:ext cx="55659" cy="214685"/>
          </a:xfrm>
          <a:prstGeom prst="rightBrace">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411729596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 y="0"/>
            <a:ext cx="12190476" cy="6858858"/>
          </a:xfrm>
          <a:prstGeom prst="rect">
            <a:avLst/>
          </a:prstGeom>
        </p:spPr>
      </p:pic>
      <p:sp>
        <p:nvSpPr>
          <p:cNvPr id="5" name="矩形 4"/>
          <p:cNvSpPr/>
          <p:nvPr/>
        </p:nvSpPr>
        <p:spPr>
          <a:xfrm>
            <a:off x="0" y="-16491"/>
            <a:ext cx="2953779" cy="6858858"/>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442560" y="278293"/>
            <a:ext cx="2511219" cy="1258018"/>
            <a:chOff x="0" y="112403"/>
            <a:chExt cx="2511219" cy="1258018"/>
          </a:xfrm>
        </p:grpSpPr>
        <p:sp>
          <p:nvSpPr>
            <p:cNvPr id="7" name="文本框 6"/>
            <p:cNvSpPr txBox="1"/>
            <p:nvPr/>
          </p:nvSpPr>
          <p:spPr>
            <a:xfrm>
              <a:off x="0" y="112403"/>
              <a:ext cx="1857828" cy="830997"/>
            </a:xfrm>
            <a:prstGeom prst="rect">
              <a:avLst/>
            </a:prstGeom>
            <a:noFill/>
          </p:spPr>
          <p:txBody>
            <a:bodyPr wrap="square" rtlCol="0">
              <a:spAutoFit/>
            </a:bodyPr>
            <a:lstStyle/>
            <a:p>
              <a:pPr algn="ctr"/>
              <a:r>
                <a:rPr lang="zh-CN" altLang="en-US" sz="4800" b="1" dirty="0">
                  <a:solidFill>
                    <a:schemeClr val="bg1"/>
                  </a:solidFill>
                  <a:latin typeface="微软雅黑" panose="020B0503020204020204" pitchFamily="34" charset="-122"/>
                  <a:ea typeface="微软雅黑" panose="020B0503020204020204" pitchFamily="34" charset="-122"/>
                </a:rPr>
                <a:t>目录</a:t>
              </a:r>
            </a:p>
          </p:txBody>
        </p:sp>
        <p:sp>
          <p:nvSpPr>
            <p:cNvPr id="8" name="文本框 7"/>
            <p:cNvSpPr txBox="1"/>
            <p:nvPr/>
          </p:nvSpPr>
          <p:spPr>
            <a:xfrm>
              <a:off x="188686" y="847201"/>
              <a:ext cx="2322533"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CONTENTS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631246" y="2008858"/>
            <a:ext cx="2067146" cy="523220"/>
            <a:chOff x="631246" y="2008858"/>
            <a:chExt cx="2067146" cy="523220"/>
          </a:xfrm>
        </p:grpSpPr>
        <p:sp>
          <p:nvSpPr>
            <p:cNvPr id="9" name="文本框 8"/>
            <p:cNvSpPr txBox="1"/>
            <p:nvPr/>
          </p:nvSpPr>
          <p:spPr>
            <a:xfrm>
              <a:off x="886631" y="2008858"/>
              <a:ext cx="1811761" cy="523220"/>
            </a:xfrm>
            <a:prstGeom prst="rect">
              <a:avLst/>
            </a:prstGeom>
            <a:noFill/>
          </p:spPr>
          <p:txBody>
            <a:bodyPr wrap="square" rtlCol="0">
              <a:spAutoFit/>
            </a:bodyPr>
            <a:lstStyle/>
            <a:p>
              <a:pPr algn="ctr"/>
              <a:r>
                <a:rPr lang="zh-CN" altLang="en-US" sz="2800" b="1" spc="300" dirty="0" smtClean="0">
                  <a:solidFill>
                    <a:schemeClr val="bg1"/>
                  </a:solidFill>
                  <a:latin typeface="微软雅黑" panose="020B0503020204020204" pitchFamily="34" charset="-122"/>
                  <a:ea typeface="微软雅黑" panose="020B0503020204020204" pitchFamily="34" charset="-122"/>
                  <a:hlinkClick r:id="rId3" action="ppaction://hlinksldjump"/>
                </a:rPr>
                <a:t>流行病学</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631246" y="2702877"/>
            <a:ext cx="2067145" cy="523220"/>
            <a:chOff x="631246" y="2702877"/>
            <a:chExt cx="2067145" cy="523220"/>
          </a:xfrm>
        </p:grpSpPr>
        <p:sp>
          <p:nvSpPr>
            <p:cNvPr id="11" name="文本框 10"/>
            <p:cNvSpPr txBox="1"/>
            <p:nvPr/>
          </p:nvSpPr>
          <p:spPr>
            <a:xfrm>
              <a:off x="886630" y="2702877"/>
              <a:ext cx="1811761" cy="523220"/>
            </a:xfrm>
            <a:prstGeom prst="rect">
              <a:avLst/>
            </a:prstGeom>
            <a:solidFill>
              <a:srgbClr val="0070C0"/>
            </a:solidFill>
          </p:spPr>
          <p:txBody>
            <a:bodyPr wrap="square" rtlCol="0">
              <a:spAutoFit/>
            </a:bodyPr>
            <a:lstStyle/>
            <a:p>
              <a:pPr algn="ctr"/>
              <a:r>
                <a:rPr lang="zh-CN" altLang="en-US" sz="2800" b="1" spc="300" dirty="0" smtClean="0">
                  <a:solidFill>
                    <a:schemeClr val="bg1"/>
                  </a:solidFill>
                  <a:latin typeface="微软雅黑" panose="020B0503020204020204" pitchFamily="34" charset="-122"/>
                  <a:ea typeface="微软雅黑" panose="020B0503020204020204" pitchFamily="34" charset="-122"/>
                  <a:hlinkClick r:id="rId4" action="ppaction://hlinksldjump"/>
                </a:rPr>
                <a:t>临床特点</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631246" y="3412938"/>
            <a:ext cx="2067145" cy="523220"/>
            <a:chOff x="631246" y="3412938"/>
            <a:chExt cx="2067145" cy="523220"/>
          </a:xfrm>
        </p:grpSpPr>
        <p:sp>
          <p:nvSpPr>
            <p:cNvPr id="12" name="文本框 11"/>
            <p:cNvSpPr txBox="1"/>
            <p:nvPr/>
          </p:nvSpPr>
          <p:spPr>
            <a:xfrm>
              <a:off x="886630" y="3412938"/>
              <a:ext cx="1811761" cy="523220"/>
            </a:xfrm>
            <a:prstGeom prst="rect">
              <a:avLst/>
            </a:prstGeom>
            <a:noFill/>
          </p:spPr>
          <p:txBody>
            <a:bodyPr wrap="square" rtlCol="0">
              <a:spAutoFit/>
            </a:bodyPr>
            <a:lstStyle/>
            <a:p>
              <a:pPr algn="ctr"/>
              <a:r>
                <a:rPr lang="zh-CN" altLang="en-US" sz="2800" b="1" spc="300" dirty="0" smtClean="0">
                  <a:solidFill>
                    <a:schemeClr val="bg1"/>
                  </a:solidFill>
                  <a:latin typeface="微软雅黑" panose="020B0503020204020204" pitchFamily="34" charset="-122"/>
                  <a:ea typeface="微软雅黑" panose="020B0503020204020204" pitchFamily="34" charset="-122"/>
                  <a:hlinkClick r:id="rId5" action="ppaction://hlinksldjump"/>
                </a:rPr>
                <a:t>鉴别诊断</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631246" y="3566340"/>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631246" y="4122999"/>
            <a:ext cx="2067145" cy="523220"/>
            <a:chOff x="631246" y="4122999"/>
            <a:chExt cx="2067145" cy="523220"/>
          </a:xfrm>
        </p:grpSpPr>
        <p:sp>
          <p:nvSpPr>
            <p:cNvPr id="13" name="文本框 12"/>
            <p:cNvSpPr txBox="1"/>
            <p:nvPr/>
          </p:nvSpPr>
          <p:spPr>
            <a:xfrm>
              <a:off x="886630" y="4122999"/>
              <a:ext cx="1811761" cy="523220"/>
            </a:xfrm>
            <a:prstGeom prst="rect">
              <a:avLst/>
            </a:prstGeom>
            <a:noFill/>
          </p:spPr>
          <p:txBody>
            <a:bodyPr wrap="square" rtlCol="0">
              <a:spAutoFit/>
            </a:bodyPr>
            <a:lstStyle/>
            <a:p>
              <a:pPr algn="ctr"/>
              <a:r>
                <a:rPr lang="zh-CN" altLang="en-US" sz="2800" b="1" spc="300" dirty="0" smtClean="0">
                  <a:solidFill>
                    <a:schemeClr val="bg1"/>
                  </a:solidFill>
                  <a:latin typeface="微软雅黑" panose="020B0503020204020204" pitchFamily="34" charset="-122"/>
                  <a:ea typeface="微软雅黑" panose="020B0503020204020204" pitchFamily="34" charset="-122"/>
                  <a:hlinkClick r:id="rId6" action="ppaction://hlinksldjump"/>
                </a:rPr>
                <a:t>康复评定</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631246" y="4833059"/>
            <a:ext cx="2067145" cy="523220"/>
            <a:chOff x="631246" y="4833059"/>
            <a:chExt cx="2067145" cy="523220"/>
          </a:xfrm>
        </p:grpSpPr>
        <p:sp>
          <p:nvSpPr>
            <p:cNvPr id="14" name="文本框 13"/>
            <p:cNvSpPr txBox="1"/>
            <p:nvPr/>
          </p:nvSpPr>
          <p:spPr>
            <a:xfrm>
              <a:off x="886630" y="4833059"/>
              <a:ext cx="1811761" cy="523220"/>
            </a:xfrm>
            <a:prstGeom prst="rect">
              <a:avLst/>
            </a:prstGeom>
            <a:noFill/>
          </p:spPr>
          <p:txBody>
            <a:bodyPr wrap="square" rtlCol="0">
              <a:spAutoFit/>
            </a:bodyPr>
            <a:lstStyle/>
            <a:p>
              <a:pPr algn="ctr"/>
              <a:r>
                <a:rPr lang="zh-CN" altLang="en-US" sz="2800" b="1" spc="300" dirty="0" smtClean="0">
                  <a:solidFill>
                    <a:schemeClr val="bg1"/>
                  </a:solidFill>
                  <a:latin typeface="微软雅黑" panose="020B0503020204020204" pitchFamily="34" charset="-122"/>
                  <a:ea typeface="微软雅黑" panose="020B0503020204020204" pitchFamily="34" charset="-122"/>
                  <a:hlinkClick r:id="rId7" action="ppaction://hlinksldjump"/>
                </a:rPr>
                <a:t>康复治疗</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5793066" y="2870309"/>
            <a:ext cx="4002210" cy="1118239"/>
            <a:chOff x="5035774" y="2761971"/>
            <a:chExt cx="4002210" cy="1118239"/>
          </a:xfrm>
        </p:grpSpPr>
        <p:sp>
          <p:nvSpPr>
            <p:cNvPr id="31" name="文本框 24"/>
            <p:cNvSpPr txBox="1"/>
            <p:nvPr/>
          </p:nvSpPr>
          <p:spPr>
            <a:xfrm>
              <a:off x="6077028" y="2859426"/>
              <a:ext cx="2960956" cy="923330"/>
            </a:xfrm>
            <a:prstGeom prst="rect">
              <a:avLst/>
            </a:prstGeom>
            <a:noFill/>
          </p:spPr>
          <p:txBody>
            <a:bodyPr wrap="square" rtlCol="0">
              <a:spAutoFit/>
            </a:bodyPr>
            <a:lstStyle/>
            <a:p>
              <a:r>
                <a:rPr lang="zh-CN" altLang="en-US" sz="5400" b="1" dirty="0" smtClean="0">
                  <a:solidFill>
                    <a:srgbClr val="0071C1"/>
                  </a:solidFill>
                  <a:latin typeface="微软雅黑" panose="020B0503020204020204" pitchFamily="34" charset="-122"/>
                  <a:ea typeface="微软雅黑" panose="020B0503020204020204" pitchFamily="34" charset="-122"/>
                </a:rPr>
                <a:t>临床特点</a:t>
              </a:r>
              <a:endParaRPr lang="zh-CN" altLang="en-US" sz="5400" b="1" dirty="0">
                <a:solidFill>
                  <a:srgbClr val="0071C1"/>
                </a:solidFill>
                <a:latin typeface="微软雅黑" panose="020B0503020204020204" pitchFamily="34" charset="-122"/>
                <a:ea typeface="微软雅黑" panose="020B0503020204020204" pitchFamily="34" charset="-122"/>
              </a:endParaRPr>
            </a:p>
          </p:txBody>
        </p:sp>
        <p:pic>
          <p:nvPicPr>
            <p:cNvPr id="32" name="图片 3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035774" y="2761971"/>
              <a:ext cx="1118239" cy="1118239"/>
            </a:xfrm>
            <a:prstGeom prst="rect">
              <a:avLst/>
            </a:prstGeom>
          </p:spPr>
        </p:pic>
      </p:grpSp>
      <p:grpSp>
        <p:nvGrpSpPr>
          <p:cNvPr id="49" name="组合 48"/>
          <p:cNvGrpSpPr/>
          <p:nvPr/>
        </p:nvGrpSpPr>
        <p:grpSpPr>
          <a:xfrm>
            <a:off x="631246" y="5574309"/>
            <a:ext cx="2067146" cy="523220"/>
            <a:chOff x="631246" y="2008858"/>
            <a:chExt cx="2067146" cy="523220"/>
          </a:xfrm>
        </p:grpSpPr>
        <p:sp>
          <p:nvSpPr>
            <p:cNvPr id="50" name="文本框 8"/>
            <p:cNvSpPr txBox="1"/>
            <p:nvPr/>
          </p:nvSpPr>
          <p:spPr>
            <a:xfrm>
              <a:off x="886631" y="2008858"/>
              <a:ext cx="1811761" cy="523220"/>
            </a:xfrm>
            <a:prstGeom prst="rect">
              <a:avLst/>
            </a:prstGeom>
            <a:solidFill>
              <a:srgbClr val="0070C0"/>
            </a:solidFill>
          </p:spPr>
          <p:txBody>
            <a:bodyPr wrap="square" rtlCol="0">
              <a:spAutoFit/>
            </a:bodyPr>
            <a:lstStyle/>
            <a:p>
              <a:pPr algn="ctr"/>
              <a:r>
                <a:rPr lang="zh-CN" altLang="en-US" sz="2800" b="1" spc="300" dirty="0" smtClean="0">
                  <a:solidFill>
                    <a:schemeClr val="bg1"/>
                  </a:solidFill>
                  <a:latin typeface="微软雅黑" panose="020B0503020204020204" pitchFamily="34" charset="-122"/>
                  <a:ea typeface="微软雅黑" panose="020B0503020204020204" pitchFamily="34" charset="-122"/>
                  <a:hlinkClick r:id="rId9" action="ppaction://hlinksldjump"/>
                </a:rPr>
                <a:t>参考文献</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51" name="矩形 50"/>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28954334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45833E-6 4.07407E-6 L 0.0414 0.00069 " pathEditMode="relative" rAng="0" ptsTypes="AA">
                                      <p:cBhvr>
                                        <p:cTn id="6" dur="750" fill="hold"/>
                                        <p:tgtEl>
                                          <p:spTgt spid="6"/>
                                        </p:tgtEl>
                                        <p:attrNameLst>
                                          <p:attrName>ppt_x</p:attrName>
                                          <p:attrName>ppt_y</p:attrName>
                                        </p:attrNameLst>
                                      </p:cBhvr>
                                      <p:rCtr x="2070" y="23"/>
                                    </p:animMotion>
                                  </p:childTnLst>
                                </p:cTn>
                              </p:par>
                            </p:childTnLst>
                          </p:cTn>
                        </p:par>
                        <p:par>
                          <p:cTn id="7" fill="hold">
                            <p:stCondLst>
                              <p:cond delay="750"/>
                            </p:stCondLst>
                            <p:childTnLst>
                              <p:par>
                                <p:cTn id="8" presetID="10" presetClass="entr" presetSubtype="0" fill="hold" nodeType="afterEffect">
                                  <p:stCondLst>
                                    <p:cond delay="15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93" y="-858"/>
            <a:ext cx="12190476" cy="6858858"/>
          </a:xfrm>
          <a:prstGeom prst="rect">
            <a:avLst/>
          </a:prstGeom>
        </p:spPr>
      </p:pic>
      <p:grpSp>
        <p:nvGrpSpPr>
          <p:cNvPr id="26" name="组合 25"/>
          <p:cNvGrpSpPr/>
          <p:nvPr/>
        </p:nvGrpSpPr>
        <p:grpSpPr>
          <a:xfrm>
            <a:off x="631246" y="4833059"/>
            <a:ext cx="2067145" cy="523220"/>
            <a:chOff x="631246" y="4833059"/>
            <a:chExt cx="2067145" cy="523220"/>
          </a:xfrm>
        </p:grpSpPr>
        <p:sp>
          <p:nvSpPr>
            <p:cNvPr id="14" name="文本框 13"/>
            <p:cNvSpPr txBox="1"/>
            <p:nvPr/>
          </p:nvSpPr>
          <p:spPr>
            <a:xfrm>
              <a:off x="886630" y="4833059"/>
              <a:ext cx="1811761" cy="523220"/>
            </a:xfrm>
            <a:prstGeom prst="rect">
              <a:avLst/>
            </a:prstGeom>
            <a:noFill/>
          </p:spPr>
          <p:txBody>
            <a:bodyPr wrap="square" rtlCol="0">
              <a:spAutoFit/>
            </a:bodyPr>
            <a:lstStyle/>
            <a:p>
              <a:pPr algn="ctr"/>
              <a:r>
                <a:rPr lang="zh-CN" altLang="en-US" sz="2800" b="1" spc="300" dirty="0" smtClean="0">
                  <a:solidFill>
                    <a:schemeClr val="bg1"/>
                  </a:solidFill>
                  <a:latin typeface="微软雅黑" panose="020B0503020204020204" pitchFamily="34" charset="-122"/>
                  <a:ea typeface="微软雅黑" panose="020B0503020204020204" pitchFamily="34" charset="-122"/>
                </a:rPr>
                <a:t>分析讨论</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燕尾形 26"/>
          <p:cNvSpPr/>
          <p:nvPr/>
        </p:nvSpPr>
        <p:spPr>
          <a:xfrm>
            <a:off x="1511773" y="90355"/>
            <a:ext cx="280737" cy="344906"/>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TextBox 27"/>
          <p:cNvSpPr txBox="1"/>
          <p:nvPr/>
        </p:nvSpPr>
        <p:spPr>
          <a:xfrm>
            <a:off x="281336" y="64168"/>
            <a:ext cx="1210588" cy="400110"/>
          </a:xfrm>
          <a:prstGeom prst="rect">
            <a:avLst/>
          </a:prstGeom>
          <a:noFill/>
        </p:spPr>
        <p:txBody>
          <a:bodyPr wrap="none" rtlCol="0">
            <a:spAutoFit/>
          </a:bodyPr>
          <a:lstStyle/>
          <a:p>
            <a:r>
              <a:rPr lang="zh-CN" altLang="en-US" sz="2000" b="1" dirty="0">
                <a:latin typeface="微软雅黑" pitchFamily="34" charset="-122"/>
                <a:ea typeface="微软雅黑" pitchFamily="34" charset="-122"/>
              </a:rPr>
              <a:t>临床特点</a:t>
            </a:r>
          </a:p>
        </p:txBody>
      </p:sp>
      <p:sp>
        <p:nvSpPr>
          <p:cNvPr id="5" name="TextBox 4"/>
          <p:cNvSpPr txBox="1"/>
          <p:nvPr/>
        </p:nvSpPr>
        <p:spPr>
          <a:xfrm>
            <a:off x="147957" y="806745"/>
            <a:ext cx="11880175" cy="5734903"/>
          </a:xfrm>
          <a:prstGeom prst="rect">
            <a:avLst/>
          </a:prstGeom>
          <a:noFill/>
        </p:spPr>
        <p:txBody>
          <a:bodyPr wrap="none" rtlCol="0">
            <a:spAutoFit/>
          </a:bodyPr>
          <a:lstStyle/>
          <a:p>
            <a:pPr>
              <a:lnSpc>
                <a:spcPts val="4000"/>
              </a:lnSpc>
            </a:pPr>
            <a:r>
              <a:rPr lang="zh-CN" altLang="en-US" sz="2400" b="1" dirty="0" smtClean="0">
                <a:latin typeface="楷体" pitchFamily="49" charset="-122"/>
                <a:ea typeface="楷体" pitchFamily="49" charset="-122"/>
              </a:rPr>
              <a:t>临床表现：</a:t>
            </a:r>
            <a:r>
              <a:rPr lang="en-US" altLang="zh-CN" sz="2400" dirty="0" smtClean="0">
                <a:latin typeface="楷体" pitchFamily="49" charset="-122"/>
                <a:ea typeface="楷体" pitchFamily="49" charset="-122"/>
              </a:rPr>
              <a:t>1.</a:t>
            </a:r>
            <a:r>
              <a:rPr lang="zh-CN" altLang="en-US" sz="2400" dirty="0" smtClean="0">
                <a:latin typeface="楷体" pitchFamily="49" charset="-122"/>
                <a:ea typeface="楷体" pitchFamily="49" charset="-122"/>
              </a:rPr>
              <a:t>起病</a:t>
            </a:r>
            <a:r>
              <a:rPr lang="zh-CN" altLang="en-US" sz="2400" dirty="0" smtClean="0">
                <a:solidFill>
                  <a:srgbClr val="0070C0"/>
                </a:solidFill>
                <a:latin typeface="楷体" pitchFamily="49" charset="-122"/>
                <a:ea typeface="楷体" pitchFamily="49" charset="-122"/>
              </a:rPr>
              <a:t>隐匿</a:t>
            </a:r>
            <a:r>
              <a:rPr lang="zh-CN" altLang="en-US" sz="2400" dirty="0" smtClean="0">
                <a:latin typeface="楷体" pitchFamily="49" charset="-122"/>
                <a:ea typeface="楷体" pitchFamily="49" charset="-122"/>
              </a:rPr>
              <a:t>，病程缓慢发展</a:t>
            </a:r>
            <a:endParaRPr lang="en-US" altLang="zh-CN" sz="2400" dirty="0" smtClean="0">
              <a:latin typeface="楷体" pitchFamily="49" charset="-122"/>
              <a:ea typeface="楷体" pitchFamily="49" charset="-122"/>
            </a:endParaRPr>
          </a:p>
          <a:p>
            <a:pPr>
              <a:lnSpc>
                <a:spcPts val="4000"/>
              </a:lnSpc>
            </a:pPr>
            <a:r>
              <a:rPr lang="en-US" altLang="zh-CN" sz="2400" dirty="0">
                <a:latin typeface="楷体" pitchFamily="49" charset="-122"/>
                <a:ea typeface="楷体" pitchFamily="49" charset="-122"/>
              </a:rPr>
              <a:t> </a:t>
            </a:r>
            <a:r>
              <a:rPr lang="en-US" altLang="zh-CN" sz="2400" dirty="0" smtClean="0">
                <a:latin typeface="楷体" pitchFamily="49" charset="-122"/>
                <a:ea typeface="楷体" pitchFamily="49" charset="-122"/>
              </a:rPr>
              <a:t>         2.</a:t>
            </a:r>
            <a:r>
              <a:rPr lang="zh-CN" altLang="en-US" sz="2400" dirty="0" smtClean="0">
                <a:latin typeface="楷体" pitchFamily="49" charset="-122"/>
                <a:ea typeface="楷体" pitchFamily="49" charset="-122"/>
              </a:rPr>
              <a:t>老年发病，多见于</a:t>
            </a:r>
            <a:r>
              <a:rPr lang="en-US" altLang="zh-CN" sz="2400" dirty="0" smtClean="0">
                <a:latin typeface="楷体" pitchFamily="49" charset="-122"/>
                <a:ea typeface="楷体" pitchFamily="49" charset="-122"/>
              </a:rPr>
              <a:t>60</a:t>
            </a:r>
            <a:r>
              <a:rPr lang="zh-CN" altLang="en-US" sz="2400" dirty="0" smtClean="0">
                <a:latin typeface="楷体" pitchFamily="49" charset="-122"/>
                <a:ea typeface="楷体" pitchFamily="49" charset="-122"/>
              </a:rPr>
              <a:t>岁后</a:t>
            </a:r>
            <a:endParaRPr lang="en-US" altLang="zh-CN" sz="2400" dirty="0" smtClean="0">
              <a:latin typeface="楷体" pitchFamily="49" charset="-122"/>
              <a:ea typeface="楷体" pitchFamily="49" charset="-122"/>
            </a:endParaRPr>
          </a:p>
          <a:p>
            <a:pPr>
              <a:lnSpc>
                <a:spcPts val="4000"/>
              </a:lnSpc>
            </a:pPr>
            <a:r>
              <a:rPr lang="en-US" altLang="zh-CN" sz="2400" dirty="0">
                <a:latin typeface="楷体" pitchFamily="49" charset="-122"/>
                <a:ea typeface="楷体" pitchFamily="49" charset="-122"/>
              </a:rPr>
              <a:t> </a:t>
            </a:r>
            <a:r>
              <a:rPr lang="en-US" altLang="zh-CN" sz="2400" dirty="0" smtClean="0">
                <a:latin typeface="楷体" pitchFamily="49" charset="-122"/>
                <a:ea typeface="楷体" pitchFamily="49" charset="-122"/>
              </a:rPr>
              <a:t>         3.</a:t>
            </a:r>
            <a:r>
              <a:rPr lang="zh-CN" altLang="en-US" sz="2400" dirty="0" smtClean="0">
                <a:latin typeface="楷体" pitchFamily="49" charset="-122"/>
                <a:ea typeface="楷体" pitchFamily="49" charset="-122"/>
              </a:rPr>
              <a:t>先累及一侧肢体，后扩展至另一侧</a:t>
            </a:r>
            <a:endParaRPr lang="en-US" altLang="zh-CN" sz="2400" dirty="0" smtClean="0">
              <a:latin typeface="楷体" pitchFamily="49" charset="-122"/>
              <a:ea typeface="楷体" pitchFamily="49" charset="-122"/>
            </a:endParaRPr>
          </a:p>
          <a:p>
            <a:pPr>
              <a:lnSpc>
                <a:spcPts val="4000"/>
              </a:lnSpc>
            </a:pPr>
            <a:r>
              <a:rPr lang="zh-CN" altLang="en-US" sz="2400" b="1" dirty="0" smtClean="0">
                <a:latin typeface="楷体" pitchFamily="49" charset="-122"/>
                <a:ea typeface="楷体" pitchFamily="49" charset="-122"/>
              </a:rPr>
              <a:t>临床症状：</a:t>
            </a:r>
            <a:endParaRPr lang="en-US" altLang="zh-CN" sz="2400" b="1" dirty="0" smtClean="0">
              <a:latin typeface="楷体" pitchFamily="49" charset="-122"/>
              <a:ea typeface="楷体" pitchFamily="49" charset="-122"/>
            </a:endParaRPr>
          </a:p>
          <a:p>
            <a:pPr>
              <a:lnSpc>
                <a:spcPts val="4000"/>
              </a:lnSpc>
            </a:pPr>
            <a:r>
              <a:rPr lang="en-US" altLang="zh-CN" sz="2400" dirty="0" smtClean="0">
                <a:latin typeface="楷体" pitchFamily="49" charset="-122"/>
                <a:ea typeface="楷体" pitchFamily="49" charset="-122"/>
              </a:rPr>
              <a:t>    </a:t>
            </a:r>
            <a:r>
              <a:rPr lang="zh-CN" altLang="en-US" sz="2400" dirty="0" smtClean="0">
                <a:latin typeface="楷体" pitchFamily="49" charset="-122"/>
                <a:ea typeface="楷体" pitchFamily="49" charset="-122"/>
              </a:rPr>
              <a:t>运动症状：</a:t>
            </a:r>
            <a:r>
              <a:rPr lang="en-US" altLang="zh-CN" sz="2400" dirty="0" smtClean="0">
                <a:latin typeface="楷体" pitchFamily="49" charset="-122"/>
                <a:ea typeface="楷体" pitchFamily="49" charset="-122"/>
              </a:rPr>
              <a:t>1.</a:t>
            </a:r>
            <a:r>
              <a:rPr lang="zh-CN" altLang="en-US" sz="2400" dirty="0" smtClean="0">
                <a:latin typeface="楷体" pitchFamily="49" charset="-122"/>
                <a:ea typeface="楷体" pitchFamily="49" charset="-122"/>
              </a:rPr>
              <a:t>静止性震颤：“</a:t>
            </a:r>
            <a:r>
              <a:rPr lang="zh-CN" altLang="en-US" sz="2400" dirty="0" smtClean="0">
                <a:solidFill>
                  <a:srgbClr val="0070C0"/>
                </a:solidFill>
                <a:latin typeface="楷体" pitchFamily="49" charset="-122"/>
                <a:ea typeface="楷体" pitchFamily="49" charset="-122"/>
              </a:rPr>
              <a:t>搓丸样</a:t>
            </a:r>
            <a:r>
              <a:rPr lang="zh-CN" altLang="en-US" sz="2400" dirty="0" smtClean="0">
                <a:latin typeface="楷体" pitchFamily="49" charset="-122"/>
                <a:ea typeface="楷体" pitchFamily="49" charset="-122"/>
              </a:rPr>
              <a:t>”动作，以粗大震颤为多</a:t>
            </a:r>
            <a:endParaRPr lang="en-US" altLang="zh-CN" sz="2400" dirty="0" smtClean="0">
              <a:latin typeface="楷体" pitchFamily="49" charset="-122"/>
              <a:ea typeface="楷体" pitchFamily="49" charset="-122"/>
            </a:endParaRPr>
          </a:p>
          <a:p>
            <a:pPr>
              <a:lnSpc>
                <a:spcPts val="4000"/>
              </a:lnSpc>
            </a:pPr>
            <a:r>
              <a:rPr lang="en-US" altLang="zh-CN" sz="2400" dirty="0">
                <a:latin typeface="楷体" pitchFamily="49" charset="-122"/>
                <a:ea typeface="楷体" pitchFamily="49" charset="-122"/>
              </a:rPr>
              <a:t> </a:t>
            </a:r>
            <a:r>
              <a:rPr lang="en-US" altLang="zh-CN" sz="2400" dirty="0" smtClean="0">
                <a:latin typeface="楷体" pitchFamily="49" charset="-122"/>
                <a:ea typeface="楷体" pitchFamily="49" charset="-122"/>
              </a:rPr>
              <a:t>             2.</a:t>
            </a:r>
            <a:r>
              <a:rPr lang="zh-CN" altLang="en-US" sz="2400" dirty="0" smtClean="0">
                <a:latin typeface="楷体" pitchFamily="49" charset="-122"/>
                <a:ea typeface="楷体" pitchFamily="49" charset="-122"/>
              </a:rPr>
              <a:t>肌强直：“</a:t>
            </a:r>
            <a:r>
              <a:rPr lang="zh-CN" altLang="en-US" sz="2400" dirty="0" smtClean="0">
                <a:solidFill>
                  <a:srgbClr val="0070C0"/>
                </a:solidFill>
                <a:latin typeface="楷体" pitchFamily="49" charset="-122"/>
                <a:ea typeface="楷体" pitchFamily="49" charset="-122"/>
              </a:rPr>
              <a:t>铅管样强直</a:t>
            </a:r>
            <a:r>
              <a:rPr lang="zh-CN" altLang="en-US" sz="2400" dirty="0" smtClean="0">
                <a:latin typeface="楷体" pitchFamily="49" charset="-122"/>
                <a:ea typeface="楷体" pitchFamily="49" charset="-122"/>
              </a:rPr>
              <a:t>”和“</a:t>
            </a:r>
            <a:r>
              <a:rPr lang="zh-CN" altLang="en-US" sz="2400" dirty="0" smtClean="0">
                <a:solidFill>
                  <a:srgbClr val="0070C0"/>
                </a:solidFill>
                <a:latin typeface="楷体" pitchFamily="49" charset="-122"/>
                <a:ea typeface="楷体" pitchFamily="49" charset="-122"/>
              </a:rPr>
              <a:t>齿轮样强直</a:t>
            </a:r>
            <a:r>
              <a:rPr lang="zh-CN" altLang="en-US" sz="2400" dirty="0" smtClean="0">
                <a:latin typeface="楷体" pitchFamily="49" charset="-122"/>
                <a:ea typeface="楷体" pitchFamily="49" charset="-122"/>
              </a:rPr>
              <a:t>”</a:t>
            </a:r>
            <a:endParaRPr lang="en-US" altLang="zh-CN" sz="2400" dirty="0" smtClean="0">
              <a:latin typeface="楷体" pitchFamily="49" charset="-122"/>
              <a:ea typeface="楷体" pitchFamily="49" charset="-122"/>
            </a:endParaRPr>
          </a:p>
          <a:p>
            <a:pPr>
              <a:lnSpc>
                <a:spcPts val="4000"/>
              </a:lnSpc>
            </a:pPr>
            <a:r>
              <a:rPr lang="en-US" altLang="zh-CN" sz="2400" dirty="0">
                <a:latin typeface="楷体" pitchFamily="49" charset="-122"/>
                <a:ea typeface="楷体" pitchFamily="49" charset="-122"/>
              </a:rPr>
              <a:t> </a:t>
            </a:r>
            <a:r>
              <a:rPr lang="en-US" altLang="zh-CN" sz="2400" dirty="0" smtClean="0">
                <a:latin typeface="楷体" pitchFamily="49" charset="-122"/>
                <a:ea typeface="楷体" pitchFamily="49" charset="-122"/>
              </a:rPr>
              <a:t>             3.</a:t>
            </a:r>
            <a:r>
              <a:rPr lang="zh-CN" altLang="en-US" sz="2400" dirty="0" smtClean="0">
                <a:latin typeface="楷体" pitchFamily="49" charset="-122"/>
                <a:ea typeface="楷体" pitchFamily="49" charset="-122"/>
              </a:rPr>
              <a:t>运动迟缓</a:t>
            </a:r>
            <a:r>
              <a:rPr lang="zh-CN" altLang="en-US" sz="2400" dirty="0" smtClean="0">
                <a:latin typeface="楷体" pitchFamily="49" charset="-122"/>
                <a:ea typeface="楷体" pitchFamily="49" charset="-122"/>
              </a:rPr>
              <a:t>：“</a:t>
            </a:r>
            <a:r>
              <a:rPr lang="zh-CN" altLang="en-US" sz="2400" dirty="0" smtClean="0">
                <a:solidFill>
                  <a:srgbClr val="0070C0"/>
                </a:solidFill>
                <a:latin typeface="楷体" pitchFamily="49" charset="-122"/>
                <a:ea typeface="楷体" pitchFamily="49" charset="-122"/>
              </a:rPr>
              <a:t>写字过小症</a:t>
            </a:r>
            <a:r>
              <a:rPr lang="zh-CN" altLang="en-US" sz="2400" dirty="0" smtClean="0">
                <a:latin typeface="楷体" pitchFamily="49" charset="-122"/>
                <a:ea typeface="楷体" pitchFamily="49" charset="-122"/>
              </a:rPr>
              <a:t>”；</a:t>
            </a:r>
            <a:r>
              <a:rPr lang="zh-CN" altLang="en-US" sz="2400" dirty="0" smtClean="0">
                <a:latin typeface="楷体" pitchFamily="49" charset="-122"/>
                <a:ea typeface="楷体" pitchFamily="49" charset="-122"/>
              </a:rPr>
              <a:t>“</a:t>
            </a:r>
            <a:r>
              <a:rPr lang="zh-CN" altLang="en-US" sz="2400" dirty="0" smtClean="0">
                <a:solidFill>
                  <a:srgbClr val="0070C0"/>
                </a:solidFill>
                <a:latin typeface="楷体" pitchFamily="49" charset="-122"/>
                <a:ea typeface="楷体" pitchFamily="49" charset="-122"/>
              </a:rPr>
              <a:t>面具脸</a:t>
            </a:r>
            <a:r>
              <a:rPr lang="zh-CN" altLang="en-US" sz="2400" dirty="0" smtClean="0">
                <a:latin typeface="楷体" pitchFamily="49" charset="-122"/>
                <a:ea typeface="楷体" pitchFamily="49" charset="-122"/>
              </a:rPr>
              <a:t>”；构音、吞咽障碍</a:t>
            </a:r>
            <a:endParaRPr lang="en-US" altLang="zh-CN" sz="2400" dirty="0" smtClean="0">
              <a:latin typeface="楷体" pitchFamily="49" charset="-122"/>
              <a:ea typeface="楷体" pitchFamily="49" charset="-122"/>
            </a:endParaRPr>
          </a:p>
          <a:p>
            <a:pPr>
              <a:lnSpc>
                <a:spcPts val="4000"/>
              </a:lnSpc>
            </a:pPr>
            <a:r>
              <a:rPr lang="en-US" altLang="zh-CN" sz="2400" dirty="0">
                <a:latin typeface="楷体" pitchFamily="49" charset="-122"/>
                <a:ea typeface="楷体" pitchFamily="49" charset="-122"/>
              </a:rPr>
              <a:t> </a:t>
            </a:r>
            <a:r>
              <a:rPr lang="en-US" altLang="zh-CN" sz="2400" dirty="0" smtClean="0">
                <a:latin typeface="楷体" pitchFamily="49" charset="-122"/>
                <a:ea typeface="楷体" pitchFamily="49" charset="-122"/>
              </a:rPr>
              <a:t>             4.</a:t>
            </a:r>
            <a:r>
              <a:rPr lang="zh-CN" altLang="en-US" sz="2400" dirty="0" smtClean="0">
                <a:latin typeface="楷体" pitchFamily="49" charset="-122"/>
                <a:ea typeface="楷体" pitchFamily="49" charset="-122"/>
              </a:rPr>
              <a:t>姿势平衡障碍：平衡欠佳，步态不稳，“</a:t>
            </a:r>
            <a:r>
              <a:rPr lang="zh-CN" altLang="en-US" sz="2400" dirty="0" smtClean="0">
                <a:solidFill>
                  <a:srgbClr val="0070C0"/>
                </a:solidFill>
                <a:latin typeface="楷体" pitchFamily="49" charset="-122"/>
                <a:ea typeface="楷体" pitchFamily="49" charset="-122"/>
              </a:rPr>
              <a:t>冻结</a:t>
            </a:r>
            <a:r>
              <a:rPr lang="zh-CN" altLang="en-US" sz="2400" dirty="0" smtClean="0">
                <a:latin typeface="楷体" pitchFamily="49" charset="-122"/>
                <a:ea typeface="楷体" pitchFamily="49" charset="-122"/>
              </a:rPr>
              <a:t>”现象，“</a:t>
            </a:r>
            <a:r>
              <a:rPr lang="zh-CN" altLang="en-US" sz="2400" dirty="0" smtClean="0">
                <a:solidFill>
                  <a:srgbClr val="0070C0"/>
                </a:solidFill>
                <a:latin typeface="楷体" pitchFamily="49" charset="-122"/>
                <a:ea typeface="楷体" pitchFamily="49" charset="-122"/>
              </a:rPr>
              <a:t>慌张步态</a:t>
            </a:r>
            <a:r>
              <a:rPr lang="zh-CN" altLang="en-US" sz="2400" dirty="0" smtClean="0">
                <a:latin typeface="楷体" pitchFamily="49" charset="-122"/>
                <a:ea typeface="楷体" pitchFamily="49" charset="-122"/>
              </a:rPr>
              <a:t>”</a:t>
            </a:r>
            <a:endParaRPr lang="en-US" altLang="zh-CN" sz="2400" dirty="0" smtClean="0">
              <a:latin typeface="楷体" pitchFamily="49" charset="-122"/>
              <a:ea typeface="楷体" pitchFamily="49" charset="-122"/>
            </a:endParaRPr>
          </a:p>
          <a:p>
            <a:pPr>
              <a:lnSpc>
                <a:spcPts val="4000"/>
              </a:lnSpc>
            </a:pPr>
            <a:r>
              <a:rPr lang="en-US" altLang="zh-CN" sz="2400" dirty="0">
                <a:latin typeface="楷体" pitchFamily="49" charset="-122"/>
                <a:ea typeface="楷体" pitchFamily="49" charset="-122"/>
              </a:rPr>
              <a:t> </a:t>
            </a:r>
            <a:r>
              <a:rPr lang="en-US" altLang="zh-CN" sz="2400" dirty="0" smtClean="0">
                <a:latin typeface="楷体" pitchFamily="49" charset="-122"/>
                <a:ea typeface="楷体" pitchFamily="49" charset="-122"/>
              </a:rPr>
              <a:t>   </a:t>
            </a:r>
            <a:r>
              <a:rPr lang="zh-CN" altLang="en-US" sz="2400" dirty="0" smtClean="0">
                <a:latin typeface="楷体" pitchFamily="49" charset="-122"/>
                <a:ea typeface="楷体" pitchFamily="49" charset="-122"/>
              </a:rPr>
              <a:t>非运动症状：</a:t>
            </a:r>
            <a:r>
              <a:rPr lang="en-US" altLang="zh-CN" sz="2400" dirty="0" smtClean="0">
                <a:latin typeface="楷体" pitchFamily="49" charset="-122"/>
                <a:ea typeface="楷体" pitchFamily="49" charset="-122"/>
              </a:rPr>
              <a:t>1.</a:t>
            </a:r>
            <a:r>
              <a:rPr lang="zh-CN" altLang="en-US" sz="2400" dirty="0" smtClean="0">
                <a:latin typeface="楷体" pitchFamily="49" charset="-122"/>
                <a:ea typeface="楷体" pitchFamily="49" charset="-122"/>
              </a:rPr>
              <a:t>感觉障碍：嗅觉减退，睡眠障碍，肢体麻木、疼痛</a:t>
            </a:r>
            <a:endParaRPr lang="en-US" altLang="zh-CN" sz="2400" dirty="0" smtClean="0">
              <a:latin typeface="楷体" pitchFamily="49" charset="-122"/>
              <a:ea typeface="楷体" pitchFamily="49" charset="-122"/>
            </a:endParaRPr>
          </a:p>
          <a:p>
            <a:pPr>
              <a:lnSpc>
                <a:spcPts val="4000"/>
              </a:lnSpc>
            </a:pPr>
            <a:r>
              <a:rPr lang="en-US" altLang="zh-CN" sz="2400" dirty="0">
                <a:latin typeface="楷体" pitchFamily="49" charset="-122"/>
                <a:ea typeface="楷体" pitchFamily="49" charset="-122"/>
              </a:rPr>
              <a:t> </a:t>
            </a:r>
            <a:r>
              <a:rPr lang="en-US" altLang="zh-CN" sz="2400" dirty="0" smtClean="0">
                <a:latin typeface="楷体" pitchFamily="49" charset="-122"/>
                <a:ea typeface="楷体" pitchFamily="49" charset="-122"/>
              </a:rPr>
              <a:t>               2.</a:t>
            </a:r>
            <a:r>
              <a:rPr lang="zh-CN" altLang="en-US" sz="2400" dirty="0" smtClean="0">
                <a:latin typeface="楷体" pitchFamily="49" charset="-122"/>
                <a:ea typeface="楷体" pitchFamily="49" charset="-122"/>
              </a:rPr>
              <a:t>自主神经功能障碍：便秘、出汗异常、直立性低血压等</a:t>
            </a:r>
            <a:endParaRPr lang="en-US" altLang="zh-CN" sz="2400" dirty="0" smtClean="0">
              <a:latin typeface="楷体" pitchFamily="49" charset="-122"/>
              <a:ea typeface="楷体" pitchFamily="49" charset="-122"/>
            </a:endParaRPr>
          </a:p>
          <a:p>
            <a:pPr>
              <a:lnSpc>
                <a:spcPts val="4000"/>
              </a:lnSpc>
            </a:pPr>
            <a:r>
              <a:rPr lang="en-US" altLang="zh-CN" sz="2400" dirty="0" smtClean="0">
                <a:latin typeface="楷体" pitchFamily="49" charset="-122"/>
                <a:ea typeface="楷体" pitchFamily="49" charset="-122"/>
              </a:rPr>
              <a:t>                3.</a:t>
            </a:r>
            <a:r>
              <a:rPr lang="zh-CN" altLang="en-US" sz="2400" dirty="0" smtClean="0">
                <a:latin typeface="楷体" pitchFamily="49" charset="-122"/>
                <a:ea typeface="楷体" pitchFamily="49" charset="-122"/>
              </a:rPr>
              <a:t>精神障碍：抑郁、焦虑，认知障碍，智力障碍，乃至痴呆</a:t>
            </a:r>
            <a:endParaRPr lang="zh-CN" altLang="en-US" sz="2400" dirty="0">
              <a:latin typeface="楷体" pitchFamily="49" charset="-122"/>
              <a:ea typeface="楷体" pitchFamily="49" charset="-122"/>
            </a:endParaRPr>
          </a:p>
        </p:txBody>
      </p:sp>
      <p:cxnSp>
        <p:nvCxnSpPr>
          <p:cNvPr id="30" name="直接连接符 29"/>
          <p:cNvCxnSpPr/>
          <p:nvPr/>
        </p:nvCxnSpPr>
        <p:spPr>
          <a:xfrm>
            <a:off x="337288" y="435261"/>
            <a:ext cx="1306832" cy="0"/>
          </a:xfrm>
          <a:prstGeom prst="line">
            <a:avLst/>
          </a:prstGeom>
          <a:ln>
            <a:solidFill>
              <a:srgbClr val="0070C0"/>
            </a:solidFill>
          </a:ln>
        </p:spPr>
        <p:style>
          <a:lnRef idx="2">
            <a:schemeClr val="accent5"/>
          </a:lnRef>
          <a:fillRef idx="0">
            <a:schemeClr val="accent5"/>
          </a:fillRef>
          <a:effectRef idx="1">
            <a:schemeClr val="accent5"/>
          </a:effectRef>
          <a:fontRef idx="minor">
            <a:schemeClr val="tx1"/>
          </a:fontRef>
        </p:style>
      </p:cxnSp>
      <p:sp>
        <p:nvSpPr>
          <p:cNvPr id="2" name="矩形 1"/>
          <p:cNvSpPr/>
          <p:nvPr/>
        </p:nvSpPr>
        <p:spPr>
          <a:xfrm>
            <a:off x="281336" y="664380"/>
            <a:ext cx="11262731" cy="646331"/>
          </a:xfrm>
          <a:prstGeom prst="rect">
            <a:avLst/>
          </a:prstGeom>
        </p:spPr>
        <p:txBody>
          <a:bodyPr wrap="square">
            <a:spAutoFit/>
          </a:bodyPr>
          <a:lstStyle/>
          <a:p>
            <a:r>
              <a:rPr lang="zh-CN" altLang="en-US" dirty="0"/>
              <a:t/>
            </a:r>
            <a:br>
              <a:rPr lang="zh-CN" altLang="en-US" dirty="0"/>
            </a:br>
            <a:endParaRPr lang="zh-CN" altLang="en-US" dirty="0"/>
          </a:p>
        </p:txBody>
      </p:sp>
      <p:sp>
        <p:nvSpPr>
          <p:cNvPr id="6" name="TextBox 5"/>
          <p:cNvSpPr txBox="1"/>
          <p:nvPr/>
        </p:nvSpPr>
        <p:spPr>
          <a:xfrm>
            <a:off x="10392524" y="579228"/>
            <a:ext cx="1415772" cy="1144031"/>
          </a:xfrm>
          <a:prstGeom prst="rect">
            <a:avLst/>
          </a:prstGeom>
          <a:solidFill>
            <a:schemeClr val="bg1">
              <a:lumMod val="95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txBody>
          <a:bodyPr wrap="none" rtlCol="0">
            <a:spAutoFit/>
          </a:bodyPr>
          <a:lstStyle/>
          <a:p>
            <a:pPr>
              <a:lnSpc>
                <a:spcPct val="150000"/>
              </a:lnSpc>
            </a:pPr>
            <a:r>
              <a:rPr lang="zh-CN" altLang="en-US" sz="2400" b="1" dirty="0" smtClean="0">
                <a:solidFill>
                  <a:schemeClr val="tx1">
                    <a:lumMod val="75000"/>
                    <a:lumOff val="25000"/>
                  </a:schemeClr>
                </a:solidFill>
              </a:rPr>
              <a:t>剂末现象</a:t>
            </a:r>
            <a:endParaRPr lang="en-US" altLang="zh-CN" sz="2400" b="1" dirty="0" smtClean="0">
              <a:solidFill>
                <a:schemeClr val="tx1">
                  <a:lumMod val="75000"/>
                  <a:lumOff val="25000"/>
                </a:schemeClr>
              </a:solidFill>
            </a:endParaRPr>
          </a:p>
          <a:p>
            <a:pPr>
              <a:lnSpc>
                <a:spcPct val="150000"/>
              </a:lnSpc>
            </a:pPr>
            <a:r>
              <a:rPr lang="zh-CN" altLang="en-US" sz="2400" b="1" dirty="0" smtClean="0">
                <a:solidFill>
                  <a:schemeClr val="tx1">
                    <a:lumMod val="75000"/>
                    <a:lumOff val="25000"/>
                  </a:schemeClr>
                </a:solidFill>
              </a:rPr>
              <a:t>开关现象</a:t>
            </a:r>
            <a:endParaRPr lang="zh-CN" altLang="en-US" sz="2400" b="1" dirty="0">
              <a:solidFill>
                <a:schemeClr val="tx1">
                  <a:lumMod val="75000"/>
                  <a:lumOff val="25000"/>
                </a:schemeClr>
              </a:solidFill>
            </a:endParaRPr>
          </a:p>
        </p:txBody>
      </p:sp>
      <p:sp>
        <p:nvSpPr>
          <p:cNvPr id="7" name="矩形标注 6"/>
          <p:cNvSpPr/>
          <p:nvPr/>
        </p:nvSpPr>
        <p:spPr>
          <a:xfrm>
            <a:off x="6313707" y="264224"/>
            <a:ext cx="3537858" cy="1662548"/>
          </a:xfrm>
          <a:prstGeom prst="wedgeRectCallout">
            <a:avLst>
              <a:gd name="adj1" fmla="val 59652"/>
              <a:gd name="adj2" fmla="val 11216"/>
            </a:avLst>
          </a:prstGeom>
          <a:solidFill>
            <a:schemeClr val="bg1">
              <a:lumMod val="85000"/>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华文楷体" pitchFamily="2" charset="-122"/>
                <a:ea typeface="华文楷体" pitchFamily="2" charset="-122"/>
              </a:rPr>
              <a:t>剂末</a:t>
            </a:r>
            <a:r>
              <a:rPr lang="zh-CN" altLang="en-US" dirty="0" smtClean="0">
                <a:solidFill>
                  <a:schemeClr val="tx1"/>
                </a:solidFill>
                <a:latin typeface="华文楷体" pitchFamily="2" charset="-122"/>
                <a:ea typeface="华文楷体" pitchFamily="2" charset="-122"/>
              </a:rPr>
              <a:t>现象是</a:t>
            </a:r>
            <a:r>
              <a:rPr lang="zh-CN" altLang="en-US" dirty="0">
                <a:solidFill>
                  <a:schemeClr val="tx1"/>
                </a:solidFill>
                <a:latin typeface="华文楷体" pitchFamily="2" charset="-122"/>
                <a:ea typeface="华文楷体" pitchFamily="2" charset="-122"/>
              </a:rPr>
              <a:t>指帕金森患者出现服用左旋多巴类药物后，症状有节律性的波动现象，服药后不久症状最轻，几小时后，症状逐渐加重，一直到下一次左旋多巴服用后，症状又减轻。</a:t>
            </a:r>
          </a:p>
        </p:txBody>
      </p:sp>
      <p:sp>
        <p:nvSpPr>
          <p:cNvPr id="9" name="矩形标注 8"/>
          <p:cNvSpPr/>
          <p:nvPr/>
        </p:nvSpPr>
        <p:spPr>
          <a:xfrm>
            <a:off x="7021287" y="2449286"/>
            <a:ext cx="5042198" cy="2133599"/>
          </a:xfrm>
          <a:prstGeom prst="wedgeRectCallout">
            <a:avLst>
              <a:gd name="adj1" fmla="val 28039"/>
              <a:gd name="adj2" fmla="val -76325"/>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华文楷体" pitchFamily="2" charset="-122"/>
                <a:ea typeface="华文楷体" pitchFamily="2" charset="-122"/>
              </a:rPr>
              <a:t>开关现象是指帕金森病患者长期应用左旋多巴类药物后出现的药效波动现象，</a:t>
            </a:r>
            <a:r>
              <a:rPr lang="zh-CN" altLang="en-US" dirty="0" smtClean="0">
                <a:solidFill>
                  <a:schemeClr val="tx1"/>
                </a:solidFill>
                <a:latin typeface="华文楷体" pitchFamily="2" charset="-122"/>
                <a:ea typeface="华文楷体" pitchFamily="2" charset="-122"/>
              </a:rPr>
              <a:t>是</a:t>
            </a:r>
            <a:r>
              <a:rPr lang="zh-CN" altLang="en-US" dirty="0">
                <a:solidFill>
                  <a:schemeClr val="tx1"/>
                </a:solidFill>
                <a:latin typeface="华文楷体" pitchFamily="2" charset="-122"/>
                <a:ea typeface="华文楷体" pitchFamily="2" charset="-122"/>
              </a:rPr>
              <a:t>一种</a:t>
            </a:r>
            <a:r>
              <a:rPr lang="zh-CN" altLang="en-US" dirty="0" smtClean="0">
                <a:solidFill>
                  <a:schemeClr val="tx1"/>
                </a:solidFill>
                <a:latin typeface="华文楷体" pitchFamily="2" charset="-122"/>
                <a:ea typeface="华文楷体" pitchFamily="2" charset="-122"/>
              </a:rPr>
              <a:t>副作用</a:t>
            </a:r>
            <a:r>
              <a:rPr lang="zh-CN" altLang="en-US" dirty="0">
                <a:solidFill>
                  <a:schemeClr val="tx1"/>
                </a:solidFill>
                <a:latin typeface="华文楷体" pitchFamily="2" charset="-122"/>
                <a:ea typeface="华文楷体" pitchFamily="2" charset="-122"/>
              </a:rPr>
              <a:t>。“关”主要表现为突然出现肢体僵直，</a:t>
            </a:r>
            <a:r>
              <a:rPr lang="zh-CN" altLang="en-US" dirty="0" smtClean="0">
                <a:solidFill>
                  <a:schemeClr val="tx1"/>
                </a:solidFill>
                <a:latin typeface="华文楷体" pitchFamily="2" charset="-122"/>
                <a:ea typeface="华文楷体" pitchFamily="2" charset="-122"/>
              </a:rPr>
              <a:t>运动不能。</a:t>
            </a:r>
            <a:r>
              <a:rPr lang="zh-CN" altLang="en-US" dirty="0">
                <a:solidFill>
                  <a:schemeClr val="tx1"/>
                </a:solidFill>
                <a:latin typeface="华文楷体" pitchFamily="2" charset="-122"/>
                <a:ea typeface="华文楷体" pitchFamily="2" charset="-122"/>
              </a:rPr>
              <a:t>“开”时尽管未加用任何相关治疗，而突然活动正常，肢体僵硬消失，可以自如活动。这种变化速度非常快，且不可预测，如同电源开关一样，临床上形象地称这种生理现象为开关现象。</a:t>
            </a:r>
          </a:p>
        </p:txBody>
      </p:sp>
    </p:spTree>
    <p:extLst>
      <p:ext uri="{BB962C8B-B14F-4D97-AF65-F5344CB8AC3E}">
        <p14:creationId xmlns:p14="http://schemas.microsoft.com/office/powerpoint/2010/main" val="416360394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 y="-858"/>
            <a:ext cx="12190476" cy="6858858"/>
          </a:xfrm>
          <a:prstGeom prst="rect">
            <a:avLst/>
          </a:prstGeom>
        </p:spPr>
      </p:pic>
      <p:grpSp>
        <p:nvGrpSpPr>
          <p:cNvPr id="26" name="组合 25"/>
          <p:cNvGrpSpPr/>
          <p:nvPr/>
        </p:nvGrpSpPr>
        <p:grpSpPr>
          <a:xfrm>
            <a:off x="631246" y="4833059"/>
            <a:ext cx="2067145" cy="523220"/>
            <a:chOff x="631246" y="4833059"/>
            <a:chExt cx="2067145" cy="523220"/>
          </a:xfrm>
        </p:grpSpPr>
        <p:sp>
          <p:nvSpPr>
            <p:cNvPr id="14" name="文本框 13"/>
            <p:cNvSpPr txBox="1"/>
            <p:nvPr/>
          </p:nvSpPr>
          <p:spPr>
            <a:xfrm>
              <a:off x="886630" y="4833059"/>
              <a:ext cx="1811761" cy="523220"/>
            </a:xfrm>
            <a:prstGeom prst="rect">
              <a:avLst/>
            </a:prstGeom>
            <a:noFill/>
          </p:spPr>
          <p:txBody>
            <a:bodyPr wrap="square" rtlCol="0">
              <a:spAutoFit/>
            </a:bodyPr>
            <a:lstStyle/>
            <a:p>
              <a:pPr algn="ctr"/>
              <a:r>
                <a:rPr lang="zh-CN" altLang="en-US" sz="2800" b="1" spc="300" dirty="0" smtClean="0">
                  <a:solidFill>
                    <a:schemeClr val="bg1"/>
                  </a:solidFill>
                  <a:latin typeface="微软雅黑" panose="020B0503020204020204" pitchFamily="34" charset="-122"/>
                  <a:ea typeface="微软雅黑" panose="020B0503020204020204" pitchFamily="34" charset="-122"/>
                </a:rPr>
                <a:t>分析讨论</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燕尾形 26"/>
          <p:cNvSpPr/>
          <p:nvPr/>
        </p:nvSpPr>
        <p:spPr>
          <a:xfrm>
            <a:off x="1511773" y="90355"/>
            <a:ext cx="280737" cy="344906"/>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TextBox 27"/>
          <p:cNvSpPr txBox="1"/>
          <p:nvPr/>
        </p:nvSpPr>
        <p:spPr>
          <a:xfrm>
            <a:off x="281336" y="64168"/>
            <a:ext cx="1210588" cy="400110"/>
          </a:xfrm>
          <a:prstGeom prst="rect">
            <a:avLst/>
          </a:prstGeom>
          <a:noFill/>
        </p:spPr>
        <p:txBody>
          <a:bodyPr wrap="none" rtlCol="0">
            <a:spAutoFit/>
          </a:bodyPr>
          <a:lstStyle/>
          <a:p>
            <a:r>
              <a:rPr lang="zh-CN" altLang="en-US" sz="2000" b="1" dirty="0" smtClean="0">
                <a:latin typeface="微软雅黑" pitchFamily="34" charset="-122"/>
                <a:ea typeface="微软雅黑" pitchFamily="34" charset="-122"/>
              </a:rPr>
              <a:t>临床特点</a:t>
            </a:r>
            <a:endParaRPr lang="zh-CN" altLang="en-US" sz="2000" b="1" dirty="0">
              <a:latin typeface="微软雅黑" pitchFamily="34" charset="-122"/>
              <a:ea typeface="微软雅黑" pitchFamily="34" charset="-122"/>
            </a:endParaRPr>
          </a:p>
        </p:txBody>
      </p:sp>
      <p:cxnSp>
        <p:nvCxnSpPr>
          <p:cNvPr id="30" name="直接连接符 29"/>
          <p:cNvCxnSpPr/>
          <p:nvPr/>
        </p:nvCxnSpPr>
        <p:spPr>
          <a:xfrm>
            <a:off x="337288" y="435261"/>
            <a:ext cx="1306832" cy="0"/>
          </a:xfrm>
          <a:prstGeom prst="line">
            <a:avLst/>
          </a:prstGeom>
          <a:ln>
            <a:solidFill>
              <a:srgbClr val="0070C0"/>
            </a:solidFill>
          </a:ln>
        </p:spPr>
        <p:style>
          <a:lnRef idx="2">
            <a:schemeClr val="accent5"/>
          </a:lnRef>
          <a:fillRef idx="0">
            <a:schemeClr val="accent5"/>
          </a:fillRef>
          <a:effectRef idx="1">
            <a:schemeClr val="accent5"/>
          </a:effectRef>
          <a:fontRef idx="minor">
            <a:schemeClr val="tx1"/>
          </a:fontRef>
        </p:style>
      </p:cxnSp>
      <p:sp>
        <p:nvSpPr>
          <p:cNvPr id="2" name="矩形 1"/>
          <p:cNvSpPr/>
          <p:nvPr/>
        </p:nvSpPr>
        <p:spPr>
          <a:xfrm>
            <a:off x="468351" y="874025"/>
            <a:ext cx="11262731" cy="1077218"/>
          </a:xfrm>
          <a:prstGeom prst="rect">
            <a:avLst/>
          </a:prstGeom>
        </p:spPr>
        <p:txBody>
          <a:bodyPr wrap="square">
            <a:spAutoFit/>
          </a:bodyPr>
          <a:lstStyle/>
          <a:p>
            <a:r>
              <a:rPr lang="zh-CN" altLang="en-US" sz="2800" dirty="0">
                <a:latin typeface="楷体" pitchFamily="49" charset="-122"/>
                <a:ea typeface="楷体" pitchFamily="49" charset="-122"/>
              </a:rPr>
              <a:t/>
            </a:r>
            <a:br>
              <a:rPr lang="zh-CN" altLang="en-US" sz="2800" dirty="0">
                <a:latin typeface="楷体" pitchFamily="49" charset="-122"/>
                <a:ea typeface="楷体" pitchFamily="49" charset="-122"/>
              </a:rPr>
            </a:br>
            <a:r>
              <a:rPr lang="zh-CN" altLang="en-US" dirty="0"/>
              <a:t/>
            </a:r>
            <a:br>
              <a:rPr lang="zh-CN" altLang="en-US" dirty="0"/>
            </a:br>
            <a:endParaRPr lang="zh-CN" altLang="en-US" dirty="0"/>
          </a:p>
        </p:txBody>
      </p:sp>
      <p:sp>
        <p:nvSpPr>
          <p:cNvPr id="3" name="矩形 2"/>
          <p:cNvSpPr/>
          <p:nvPr/>
        </p:nvSpPr>
        <p:spPr>
          <a:xfrm>
            <a:off x="886630" y="874025"/>
            <a:ext cx="10075284" cy="5447645"/>
          </a:xfrm>
          <a:prstGeom prst="rect">
            <a:avLst/>
          </a:prstGeom>
        </p:spPr>
        <p:txBody>
          <a:bodyPr wrap="square">
            <a:spAutoFit/>
          </a:bodyPr>
          <a:lstStyle/>
          <a:p>
            <a:pPr>
              <a:lnSpc>
                <a:spcPct val="150000"/>
              </a:lnSpc>
            </a:pPr>
            <a:r>
              <a:rPr lang="en-US" altLang="zh-CN" sz="2800" b="1" dirty="0" smtClean="0">
                <a:latin typeface="楷体" pitchFamily="49" charset="-122"/>
                <a:ea typeface="楷体" pitchFamily="49" charset="-122"/>
              </a:rPr>
              <a:t>PD</a:t>
            </a:r>
            <a:r>
              <a:rPr lang="zh-CN" altLang="en-US" sz="2800" b="1" dirty="0" smtClean="0">
                <a:latin typeface="楷体" pitchFamily="49" charset="-122"/>
                <a:ea typeface="楷体" pitchFamily="49" charset="-122"/>
              </a:rPr>
              <a:t>临床分期：</a:t>
            </a:r>
            <a:endParaRPr lang="en-US" altLang="zh-CN" sz="2800" b="1" dirty="0" smtClean="0">
              <a:latin typeface="楷体" pitchFamily="49" charset="-122"/>
              <a:ea typeface="楷体" pitchFamily="49" charset="-122"/>
            </a:endParaRPr>
          </a:p>
          <a:p>
            <a:pPr marL="457200" indent="-457200">
              <a:lnSpc>
                <a:spcPct val="150000"/>
              </a:lnSpc>
              <a:buAutoNum type="arabicParenBoth"/>
            </a:pPr>
            <a:r>
              <a:rPr lang="zh-CN" altLang="en-US" sz="2400" dirty="0" smtClean="0">
                <a:latin typeface="楷体" pitchFamily="49" charset="-122"/>
                <a:ea typeface="楷体" pitchFamily="49" charset="-122"/>
              </a:rPr>
              <a:t>临床</a:t>
            </a:r>
            <a:r>
              <a:rPr lang="zh-CN" altLang="en-US" sz="2400" dirty="0">
                <a:latin typeface="楷体" pitchFamily="49" charset="-122"/>
                <a:ea typeface="楷体" pitchFamily="49" charset="-122"/>
              </a:rPr>
              <a:t>前期</a:t>
            </a:r>
            <a:r>
              <a:rPr lang="en-US" altLang="zh-CN" sz="2400" dirty="0">
                <a:latin typeface="楷体" pitchFamily="49" charset="-122"/>
                <a:ea typeface="楷体" pitchFamily="49" charset="-122"/>
              </a:rPr>
              <a:t>: </a:t>
            </a:r>
            <a:r>
              <a:rPr lang="zh-CN" altLang="en-US" sz="2400" dirty="0">
                <a:latin typeface="楷体" pitchFamily="49" charset="-122"/>
                <a:ea typeface="楷体" pitchFamily="49" charset="-122"/>
              </a:rPr>
              <a:t>仅有帕金森病病理</a:t>
            </a:r>
            <a:r>
              <a:rPr lang="zh-CN" altLang="en-US" sz="2400" dirty="0" smtClean="0">
                <a:latin typeface="楷体" pitchFamily="49" charset="-122"/>
                <a:ea typeface="楷体" pitchFamily="49" charset="-122"/>
              </a:rPr>
              <a:t>改变</a:t>
            </a:r>
            <a:r>
              <a:rPr lang="zh-CN" altLang="en-US" sz="2400" dirty="0">
                <a:latin typeface="楷体" pitchFamily="49" charset="-122"/>
                <a:ea typeface="楷体" pitchFamily="49" charset="-122"/>
              </a:rPr>
              <a:t>而无任何相关症状</a:t>
            </a:r>
            <a:r>
              <a:rPr lang="en-US" altLang="zh-CN" sz="2400" dirty="0" smtClean="0">
                <a:latin typeface="楷体" pitchFamily="49" charset="-122"/>
                <a:ea typeface="楷体" pitchFamily="49" charset="-122"/>
              </a:rPr>
              <a:t>;</a:t>
            </a:r>
          </a:p>
          <a:p>
            <a:pPr marL="457200" indent="-457200">
              <a:lnSpc>
                <a:spcPct val="150000"/>
              </a:lnSpc>
              <a:buAutoNum type="arabicParenBoth"/>
            </a:pPr>
            <a:r>
              <a:rPr lang="zh-CN" altLang="en-US" sz="2400" dirty="0" smtClean="0">
                <a:solidFill>
                  <a:srgbClr val="0070C0"/>
                </a:solidFill>
                <a:latin typeface="楷体" pitchFamily="49" charset="-122"/>
                <a:ea typeface="楷体" pitchFamily="49" charset="-122"/>
              </a:rPr>
              <a:t>前驱期</a:t>
            </a:r>
            <a:r>
              <a:rPr lang="en-US" altLang="zh-CN" sz="2400" dirty="0">
                <a:latin typeface="楷体" pitchFamily="49" charset="-122"/>
                <a:ea typeface="楷体" pitchFamily="49" charset="-122"/>
              </a:rPr>
              <a:t>: </a:t>
            </a:r>
            <a:r>
              <a:rPr lang="zh-CN" altLang="en-US" sz="2400" dirty="0">
                <a:latin typeface="楷体" pitchFamily="49" charset="-122"/>
                <a:ea typeface="楷体" pitchFamily="49" charset="-122"/>
              </a:rPr>
              <a:t>出现非运动</a:t>
            </a:r>
            <a:r>
              <a:rPr lang="zh-CN" altLang="en-US" sz="2400" dirty="0" smtClean="0">
                <a:latin typeface="楷体" pitchFamily="49" charset="-122"/>
                <a:ea typeface="楷体" pitchFamily="49" charset="-122"/>
              </a:rPr>
              <a:t>症状</a:t>
            </a:r>
            <a:r>
              <a:rPr lang="en-US" altLang="zh-CN" sz="2400" dirty="0">
                <a:latin typeface="楷体" pitchFamily="49" charset="-122"/>
                <a:ea typeface="楷体" pitchFamily="49" charset="-122"/>
              </a:rPr>
              <a:t>, </a:t>
            </a:r>
            <a:r>
              <a:rPr lang="zh-CN" altLang="en-US" sz="2400" dirty="0">
                <a:latin typeface="楷体" pitchFamily="49" charset="-122"/>
                <a:ea typeface="楷体" pitchFamily="49" charset="-122"/>
              </a:rPr>
              <a:t>乃至轻微运动症状</a:t>
            </a:r>
            <a:r>
              <a:rPr lang="en-US" altLang="zh-CN" sz="2400" dirty="0">
                <a:latin typeface="楷体" pitchFamily="49" charset="-122"/>
                <a:ea typeface="楷体" pitchFamily="49" charset="-122"/>
              </a:rPr>
              <a:t>, </a:t>
            </a:r>
            <a:r>
              <a:rPr lang="zh-CN" altLang="en-US" sz="2400" dirty="0">
                <a:latin typeface="楷体" pitchFamily="49" charset="-122"/>
                <a:ea typeface="楷体" pitchFamily="49" charset="-122"/>
              </a:rPr>
              <a:t>但还不符合帕金森病</a:t>
            </a:r>
            <a:r>
              <a:rPr lang="zh-CN" altLang="en-US" sz="2400" dirty="0" smtClean="0">
                <a:latin typeface="楷体" pitchFamily="49" charset="-122"/>
                <a:ea typeface="楷体" pitchFamily="49" charset="-122"/>
              </a:rPr>
              <a:t>临床诊断</a:t>
            </a:r>
            <a:r>
              <a:rPr lang="zh-CN" altLang="en-US" sz="2400" dirty="0">
                <a:latin typeface="楷体" pitchFamily="49" charset="-122"/>
                <a:ea typeface="楷体" pitchFamily="49" charset="-122"/>
              </a:rPr>
              <a:t>标准</a:t>
            </a:r>
            <a:r>
              <a:rPr lang="en-US" altLang="zh-CN" sz="2400" dirty="0">
                <a:latin typeface="楷体" pitchFamily="49" charset="-122"/>
                <a:ea typeface="楷体" pitchFamily="49" charset="-122"/>
              </a:rPr>
              <a:t>, </a:t>
            </a:r>
            <a:r>
              <a:rPr lang="zh-CN" altLang="en-US" sz="2400" dirty="0">
                <a:latin typeface="楷体" pitchFamily="49" charset="-122"/>
                <a:ea typeface="楷体" pitchFamily="49" charset="-122"/>
              </a:rPr>
              <a:t>未来</a:t>
            </a:r>
            <a:r>
              <a:rPr lang="en-US" altLang="zh-CN" sz="2400" dirty="0">
                <a:latin typeface="楷体" pitchFamily="49" charset="-122"/>
                <a:ea typeface="楷体" pitchFamily="49" charset="-122"/>
              </a:rPr>
              <a:t>10 </a:t>
            </a:r>
            <a:r>
              <a:rPr lang="zh-CN" altLang="en-US" sz="2400" dirty="0">
                <a:latin typeface="楷体" pitchFamily="49" charset="-122"/>
                <a:ea typeface="楷体" pitchFamily="49" charset="-122"/>
              </a:rPr>
              <a:t>年内发展为帕金森病风险极</a:t>
            </a:r>
            <a:r>
              <a:rPr lang="zh-CN" altLang="en-US" sz="2400" dirty="0" smtClean="0">
                <a:latin typeface="楷体" pitchFamily="49" charset="-122"/>
                <a:ea typeface="楷体" pitchFamily="49" charset="-122"/>
              </a:rPr>
              <a:t>高。</a:t>
            </a:r>
            <a:endParaRPr lang="en-US" altLang="zh-CN" sz="2400" dirty="0">
              <a:latin typeface="楷体" pitchFamily="49" charset="-122"/>
              <a:ea typeface="楷体" pitchFamily="49" charset="-122"/>
            </a:endParaRPr>
          </a:p>
          <a:p>
            <a:pPr marL="457200" indent="-457200">
              <a:lnSpc>
                <a:spcPct val="150000"/>
              </a:lnSpc>
              <a:buAutoNum type="arabicParenBoth"/>
            </a:pPr>
            <a:r>
              <a:rPr lang="zh-CN" altLang="en-US" sz="2400" dirty="0" smtClean="0">
                <a:latin typeface="楷体" pitchFamily="49" charset="-122"/>
                <a:ea typeface="楷体" pitchFamily="49" charset="-122"/>
              </a:rPr>
              <a:t>临床期</a:t>
            </a:r>
            <a:r>
              <a:rPr lang="en-US" altLang="zh-CN" sz="2400" dirty="0">
                <a:latin typeface="楷体" pitchFamily="49" charset="-122"/>
                <a:ea typeface="楷体" pitchFamily="49" charset="-122"/>
              </a:rPr>
              <a:t>: </a:t>
            </a:r>
            <a:r>
              <a:rPr lang="zh-CN" altLang="en-US" sz="2400" dirty="0" smtClean="0">
                <a:latin typeface="楷体" pitchFamily="49" charset="-122"/>
                <a:ea typeface="楷体" pitchFamily="49" charset="-122"/>
              </a:rPr>
              <a:t>存在运动症状并达到临床诊断标准。</a:t>
            </a:r>
            <a:endParaRPr lang="en-US" altLang="zh-CN" sz="2400" dirty="0" smtClean="0">
              <a:latin typeface="楷体" pitchFamily="49" charset="-122"/>
              <a:ea typeface="楷体" pitchFamily="49" charset="-122"/>
            </a:endParaRPr>
          </a:p>
          <a:p>
            <a:pPr marL="457200" indent="-457200">
              <a:lnSpc>
                <a:spcPct val="150000"/>
              </a:lnSpc>
              <a:buAutoNum type="arabicParenBoth"/>
            </a:pPr>
            <a:endParaRPr lang="en-US" altLang="zh-CN" sz="2400" dirty="0">
              <a:latin typeface="楷体" pitchFamily="49" charset="-122"/>
              <a:ea typeface="楷体" pitchFamily="49" charset="-122"/>
            </a:endParaRPr>
          </a:p>
          <a:p>
            <a:pPr>
              <a:lnSpc>
                <a:spcPct val="150000"/>
              </a:lnSpc>
            </a:pPr>
            <a:r>
              <a:rPr lang="zh-CN" altLang="en-US" sz="2400" b="1" dirty="0">
                <a:solidFill>
                  <a:srgbClr val="0070C0"/>
                </a:solidFill>
                <a:latin typeface="楷体" pitchFamily="49" charset="-122"/>
                <a:ea typeface="楷体" pitchFamily="49" charset="-122"/>
              </a:rPr>
              <a:t>早期预测和诊断帕金森病</a:t>
            </a:r>
            <a:r>
              <a:rPr lang="zh-CN" altLang="en-US" sz="2400" b="1" dirty="0" smtClean="0">
                <a:solidFill>
                  <a:srgbClr val="0070C0"/>
                </a:solidFill>
                <a:latin typeface="楷体" pitchFamily="49" charset="-122"/>
                <a:ea typeface="楷体" pitchFamily="49" charset="-122"/>
              </a:rPr>
              <a:t>前驱期</a:t>
            </a:r>
            <a:r>
              <a:rPr lang="zh-CN" altLang="en-US" sz="2400" b="1" dirty="0">
                <a:solidFill>
                  <a:srgbClr val="0070C0"/>
                </a:solidFill>
                <a:latin typeface="楷体" pitchFamily="49" charset="-122"/>
                <a:ea typeface="楷体" pitchFamily="49" charset="-122"/>
              </a:rPr>
              <a:t>患者并及时进行干预是延缓乃至阻断患者</a:t>
            </a:r>
            <a:r>
              <a:rPr lang="zh-CN" altLang="en-US" sz="2400" b="1" dirty="0" smtClean="0">
                <a:solidFill>
                  <a:srgbClr val="0070C0"/>
                </a:solidFill>
                <a:latin typeface="楷体" pitchFamily="49" charset="-122"/>
                <a:ea typeface="楷体" pitchFamily="49" charset="-122"/>
              </a:rPr>
              <a:t>发病的</a:t>
            </a:r>
            <a:r>
              <a:rPr lang="zh-CN" altLang="en-US" sz="2400" b="1" dirty="0">
                <a:solidFill>
                  <a:srgbClr val="0070C0"/>
                </a:solidFill>
                <a:latin typeface="楷体" pitchFamily="49" charset="-122"/>
                <a:ea typeface="楷体" pitchFamily="49" charset="-122"/>
              </a:rPr>
              <a:t>关键 </a:t>
            </a:r>
            <a:r>
              <a:rPr lang="zh-CN" altLang="en-US" dirty="0"/>
              <a:t/>
            </a:r>
            <a:br>
              <a:rPr lang="zh-CN" altLang="en-US" dirty="0"/>
            </a:br>
            <a:r>
              <a:rPr lang="zh-CN" altLang="en-US" dirty="0"/>
              <a:t/>
            </a:r>
            <a:br>
              <a:rPr lang="zh-CN" altLang="en-US" dirty="0"/>
            </a:br>
            <a:endParaRPr lang="zh-CN" altLang="en-US" dirty="0"/>
          </a:p>
        </p:txBody>
      </p:sp>
    </p:spTree>
    <p:extLst>
      <p:ext uri="{BB962C8B-B14F-4D97-AF65-F5344CB8AC3E}">
        <p14:creationId xmlns:p14="http://schemas.microsoft.com/office/powerpoint/2010/main" val="347525521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theme/theme1.xml><?xml version="1.0" encoding="utf-8"?>
<a:theme xmlns:a="http://schemas.openxmlformats.org/drawingml/2006/main" name="第一PPT，www.1ppt.com">
  <a:themeElements>
    <a:clrScheme name="自定义 9">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FFFFF"/>
      </a:hlink>
      <a:folHlink>
        <a:srgbClr val="FFFFFF"/>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2915</TotalTime>
  <Words>4045</Words>
  <Application>Microsoft Office PowerPoint</Application>
  <PresentationFormat>自定义</PresentationFormat>
  <Paragraphs>373</Paragraphs>
  <Slides>35</Slides>
  <Notes>0</Notes>
  <HiddenSlides>6</HiddenSlides>
  <MMClips>0</MMClips>
  <ScaleCrop>false</ScaleCrop>
  <HeadingPairs>
    <vt:vector size="4" baseType="variant">
      <vt:variant>
        <vt:lpstr>主题</vt:lpstr>
      </vt:variant>
      <vt:variant>
        <vt:i4>1</vt:i4>
      </vt:variant>
      <vt:variant>
        <vt:lpstr>幻灯片标题</vt:lpstr>
      </vt:variant>
      <vt:variant>
        <vt:i4>35</vt:i4>
      </vt:variant>
    </vt:vector>
  </HeadingPairs>
  <TitlesOfParts>
    <vt:vector size="36" baseType="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ASUS</cp:lastModifiedBy>
  <cp:revision>192</cp:revision>
  <dcterms:created xsi:type="dcterms:W3CDTF">2016-02-29T10:49:03Z</dcterms:created>
  <dcterms:modified xsi:type="dcterms:W3CDTF">2020-11-11T17:15:10Z</dcterms:modified>
</cp:coreProperties>
</file>